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45.xml" ContentType="application/vnd.openxmlformats-officedocument.presentationml.notesSlide+xml"/>
  <Override PartName="/ppt/notesSlides/notesSlide56.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34.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notesSlides/notesSlide64.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21" r:id="rId61"/>
    <p:sldId id="315" r:id="rId62"/>
    <p:sldId id="316" r:id="rId63"/>
    <p:sldId id="317" r:id="rId64"/>
    <p:sldId id="322" r:id="rId65"/>
    <p:sldId id="318" r:id="rId66"/>
    <p:sldId id="319" r:id="rId67"/>
    <p:sldId id="320"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sldSz cx="12192000" cy="6858000"/>
  <p:notesSz cx="6858000" cy="9144000"/>
  <p:embeddedFontLst>
    <p:embeddedFont>
      <p:font typeface="Calibri" pitchFamily="34" charset="0"/>
      <p:regular r:id="rId84"/>
      <p:bold r:id="rId85"/>
      <p:italic r:id="rId86"/>
      <p:boldItalic r:id="rId87"/>
    </p:embeddedFont>
    <p:embeddedFont>
      <p:font typeface="Nunito" charset="0"/>
      <p:regular r:id="rId88"/>
      <p:bold r:id="rId89"/>
      <p:italic r:id="rId90"/>
      <p:boldItalic r:id="rId91"/>
    </p:embeddedFont>
    <p:embeddedFont>
      <p:font typeface="Roboto" charset="0"/>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2" d="100"/>
          <a:sy n="82" d="100"/>
        </p:scale>
        <p:origin x="-691" y="-91"/>
      </p:cViewPr>
      <p:guideLst>
        <p:guide orient="horz" pos="2160"/>
        <p:guide pos="384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font" Target="fonts/font1.fntdata"/><Relationship Id="rId89" Type="http://schemas.openxmlformats.org/officeDocument/2006/relationships/font" Target="fonts/font6.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7.fntdata"/><Relationship Id="rId95"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2.fntdata"/><Relationship Id="rId93" Type="http://schemas.openxmlformats.org/officeDocument/2006/relationships/font" Target="fonts/font10.fntdata"/><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font" Target="fonts/font5.fntdata"/><Relationship Id="rId91" Type="http://schemas.openxmlformats.org/officeDocument/2006/relationships/font" Target="fonts/font8.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3.fntdata"/><Relationship Id="rId94" Type="http://schemas.openxmlformats.org/officeDocument/2006/relationships/font" Target="fonts/font11.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4" name="Google Shape;144;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6" name="Google Shape;156;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2" name="Google Shape;162;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4" name="Google Shape;174;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fe6b45217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fe6b45217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9" name="Google Shape;209;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4" name="Google Shape;214;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0" name="Google Shape;220;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6" name="Google Shape;226;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1" name="Google Shape;231;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2" name="Google Shape;242;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4" name="Google Shape;264;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1" name="Google Shape;271;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7" name="Google Shape;277;p3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0" name="Google Shape;290;p3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6" name="Google Shape;296;p3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2" name="Google Shape;312;p3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3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2" name="Google Shape;322;p3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9" name="Google Shape;329;p3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0" name="Google Shape;340;p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46" name="Google Shape;346;p4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59" name="Google Shape;359;p4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4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9" name="Google Shape;379;p4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6" name="Google Shape;386;p4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p4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4" name="Google Shape;404;p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4" name="Google Shape;414;p4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4" name="Google Shape;424;p4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0" name="Google Shape;430;p5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p5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3" name="Google Shape;443;p5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0" name="Google Shape;450;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53b09eb705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53b09eb70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53b09eb705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53b09eb705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153b09eb705_1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153b09eb705_1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153b09eb705_1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153b09eb705_1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153b09eb705_1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153b09eb705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153b09eb705_1_3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153b09eb705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53b09eb705_1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53b09eb705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53b09eb705_1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153b09eb705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53b09eb705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53b09eb70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53b09eb705_1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53b09eb705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fe6b45217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2" name="Google Shape;132;gfe6b45217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6" name="Google Shape;66;p11"/>
          <p:cNvSpPr>
            <a:spLocks noGrp="1"/>
          </p:cNvSpPr>
          <p:nvPr>
            <p:ph type="pic" idx="2"/>
          </p:nvPr>
        </p:nvSpPr>
        <p:spPr>
          <a:xfrm>
            <a:off x="5183188" y="987425"/>
            <a:ext cx="6172200" cy="4873625"/>
          </a:xfrm>
          <a:prstGeom prst="rect">
            <a:avLst/>
          </a:prstGeom>
          <a:noFill/>
          <a:ln>
            <a:noFill/>
          </a:ln>
        </p:spPr>
      </p:sp>
      <p:sp>
        <p:nvSpPr>
          <p:cNvPr id="67" name="Google Shape;67;p1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1"/>
        <p:cNvGrpSpPr/>
        <p:nvPr/>
      </p:nvGrpSpPr>
      <p:grpSpPr>
        <a:xfrm>
          <a:off x="0" y="0"/>
          <a:ext cx="0" cy="0"/>
          <a:chOff x="0" y="0"/>
          <a:chExt cx="0" cy="0"/>
        </a:xfrm>
      </p:grpSpPr>
      <p:sp>
        <p:nvSpPr>
          <p:cNvPr id="72" name="Google Shape;72;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1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1_Title Slide">
  <p:cSld name="1_Title Slide">
    <p:spTree>
      <p:nvGrpSpPr>
        <p:cNvPr id="1" name="Shape 27"/>
        <p:cNvGrpSpPr/>
        <p:nvPr/>
      </p:nvGrpSpPr>
      <p:grpSpPr>
        <a:xfrm>
          <a:off x="0" y="0"/>
          <a:ext cx="0" cy="0"/>
          <a:chOff x="0" y="0"/>
          <a:chExt cx="0" cy="0"/>
        </a:xfrm>
      </p:grpSpPr>
      <p:sp>
        <p:nvSpPr>
          <p:cNvPr id="28" name="Google Shape;28;p5"/>
          <p:cNvSpPr txBox="1">
            <a:spLocks noGrp="1"/>
          </p:cNvSpPr>
          <p:nvPr>
            <p:ph type="ctrTitle"/>
          </p:nvPr>
        </p:nvSpPr>
        <p:spPr>
          <a:xfrm>
            <a:off x="554182" y="510404"/>
            <a:ext cx="11083636" cy="391133"/>
          </a:xfrm>
          <a:prstGeom prst="rect">
            <a:avLst/>
          </a:prstGeom>
          <a:noFill/>
          <a:ln>
            <a:noFill/>
          </a:ln>
        </p:spPr>
        <p:txBody>
          <a:bodyPr spcFirstLastPara="1" wrap="square" lIns="0" tIns="0" rIns="0" bIns="0" anchor="ctr" anchorCtr="0">
            <a:spAutoFit/>
          </a:bodyPr>
          <a:lstStyle>
            <a:lvl1pPr lvl="0" algn="l">
              <a:lnSpc>
                <a:spcPct val="90000"/>
              </a:lnSpc>
              <a:spcBef>
                <a:spcPts val="0"/>
              </a:spcBef>
              <a:spcAft>
                <a:spcPts val="0"/>
              </a:spcAft>
              <a:buClr>
                <a:schemeClr val="dk1"/>
              </a:buClr>
              <a:buSzPts val="2824"/>
              <a:buFont typeface="Times New Roman"/>
              <a:buNone/>
              <a:defRPr sz="2824" b="1" i="0">
                <a:solidFill>
                  <a:schemeClr val="dk1"/>
                </a:solidFill>
                <a:latin typeface="Times New Roman"/>
                <a:ea typeface="Times New Roman"/>
                <a:cs typeface="Times New Roman"/>
                <a:sym typeface="Times New Roman"/>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subTitle" idx="1"/>
          </p:nvPr>
        </p:nvSpPr>
        <p:spPr>
          <a:xfrm>
            <a:off x="1033978" y="3498453"/>
            <a:ext cx="10124041" cy="537776"/>
          </a:xfrm>
          <a:prstGeom prst="rect">
            <a:avLst/>
          </a:prstGeom>
          <a:noFill/>
          <a:ln>
            <a:noFill/>
          </a:ln>
        </p:spPr>
        <p:txBody>
          <a:bodyPr spcFirstLastPara="1" wrap="square" lIns="0" tIns="0" rIns="0" bIns="0" anchor="t" anchorCtr="0">
            <a:spAutoFit/>
          </a:bodyPr>
          <a:lstStyle>
            <a:lvl1pPr lvl="0" algn="l">
              <a:lnSpc>
                <a:spcPct val="90000"/>
              </a:lnSpc>
              <a:spcBef>
                <a:spcPts val="1000"/>
              </a:spcBef>
              <a:spcAft>
                <a:spcPts val="0"/>
              </a:spcAft>
              <a:buClr>
                <a:schemeClr val="dk1"/>
              </a:buClr>
              <a:buSzPts val="3883"/>
              <a:buChar char="•"/>
              <a:defRPr sz="3883" b="1" i="0">
                <a:solidFill>
                  <a:schemeClr val="dk1"/>
                </a:solidFill>
                <a:latin typeface="Arial"/>
                <a:ea typeface="Arial"/>
                <a:cs typeface="Arial"/>
                <a:sym typeface="Arial"/>
              </a:defRPr>
            </a:lvl1pPr>
            <a:lvl2pPr lvl="1" algn="l">
              <a:lnSpc>
                <a:spcPct val="90000"/>
              </a:lnSpc>
              <a:spcBef>
                <a:spcPts val="500"/>
              </a:spcBef>
              <a:spcAft>
                <a:spcPts val="0"/>
              </a:spcAft>
              <a:buClr>
                <a:schemeClr val="dk1"/>
              </a:buClr>
              <a:buSzPts val="1800"/>
              <a:buChar char="•"/>
              <a:defRPr/>
            </a:lvl2pPr>
            <a:lvl3pPr lvl="2" algn="l">
              <a:lnSpc>
                <a:spcPct val="90000"/>
              </a:lnSpc>
              <a:spcBef>
                <a:spcPts val="500"/>
              </a:spcBef>
              <a:spcAft>
                <a:spcPts val="0"/>
              </a:spcAft>
              <a:buClr>
                <a:schemeClr val="dk1"/>
              </a:buClr>
              <a:buSzPts val="1800"/>
              <a:buChar char="•"/>
              <a:defRPr/>
            </a:lvl3pPr>
            <a:lvl4pPr lvl="3" algn="l">
              <a:lnSpc>
                <a:spcPct val="90000"/>
              </a:lnSpc>
              <a:spcBef>
                <a:spcPts val="500"/>
              </a:spcBef>
              <a:spcAft>
                <a:spcPts val="0"/>
              </a:spcAft>
              <a:buClr>
                <a:schemeClr val="dk1"/>
              </a:buClr>
              <a:buSzPts val="1800"/>
              <a:buChar char="•"/>
              <a:defRPr/>
            </a:lvl4pPr>
            <a:lvl5pPr lvl="4" algn="l">
              <a:lnSpc>
                <a:spcPct val="90000"/>
              </a:lnSpc>
              <a:spcBef>
                <a:spcPts val="500"/>
              </a:spcBef>
              <a:spcAft>
                <a:spcPts val="0"/>
              </a:spcAft>
              <a:buClr>
                <a:schemeClr val="dk1"/>
              </a:buClr>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0" name="Google Shape;50;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9" name="Google Shape;59;p1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1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hyperlink" Target="https://www.kaspersky.com/resource-center/definitions/brute-force-attack" TargetMode="Externa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IN"/>
              <a:t>Cryptography and Cryptanalysis</a:t>
            </a:r>
            <a:endParaRPr/>
          </a:p>
        </p:txBody>
      </p:sp>
      <p:sp>
        <p:nvSpPr>
          <p:cNvPr id="88" name="Google Shape;88;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IN"/>
              <a:t>Unit -3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3"/>
          <p:cNvSpPr txBox="1">
            <a:spLocks noGrp="1"/>
          </p:cNvSpPr>
          <p:nvPr>
            <p:ph type="body" idx="1"/>
          </p:nvPr>
        </p:nvSpPr>
        <p:spPr>
          <a:xfrm>
            <a:off x="797256" y="324371"/>
            <a:ext cx="10885227" cy="639032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DES STRUCTURE</a:t>
            </a:r>
            <a:endParaRPr/>
          </a:p>
          <a:p>
            <a:pPr marL="0" lvl="0" indent="0" algn="l" rtl="0">
              <a:lnSpc>
                <a:spcPct val="90000"/>
              </a:lnSpc>
              <a:spcBef>
                <a:spcPts val="1000"/>
              </a:spcBef>
              <a:spcAft>
                <a:spcPts val="0"/>
              </a:spcAft>
              <a:buClr>
                <a:schemeClr val="dk1"/>
              </a:buClr>
              <a:buSzPts val="2800"/>
              <a:buNone/>
            </a:pPr>
            <a:r>
              <a:rPr lang="en-IN"/>
              <a:t>The encryption process is made of two permutations (P-boxes), which we call initial and final permutations, and sixteen Feistel rounds.</a:t>
            </a:r>
            <a:endParaRPr/>
          </a:p>
          <a:p>
            <a:pPr marL="228600" lvl="0" indent="-228600" algn="l" rtl="0">
              <a:lnSpc>
                <a:spcPct val="90000"/>
              </a:lnSpc>
              <a:spcBef>
                <a:spcPts val="1000"/>
              </a:spcBef>
              <a:spcAft>
                <a:spcPts val="0"/>
              </a:spcAft>
              <a:buClr>
                <a:schemeClr val="dk1"/>
              </a:buClr>
              <a:buSzPts val="2800"/>
              <a:buChar char="•"/>
            </a:pPr>
            <a:r>
              <a:rPr lang="en-IN"/>
              <a:t>Initial and Final Permutations</a:t>
            </a:r>
            <a:endParaRPr/>
          </a:p>
          <a:p>
            <a:pPr marL="228600" lvl="0" indent="-228600" algn="l" rtl="0">
              <a:lnSpc>
                <a:spcPct val="90000"/>
              </a:lnSpc>
              <a:spcBef>
                <a:spcPts val="1000"/>
              </a:spcBef>
              <a:spcAft>
                <a:spcPts val="0"/>
              </a:spcAft>
              <a:buClr>
                <a:schemeClr val="dk1"/>
              </a:buClr>
              <a:buSzPts val="2800"/>
              <a:buChar char="•"/>
            </a:pPr>
            <a:r>
              <a:rPr lang="en-IN"/>
              <a:t>Rounds</a:t>
            </a:r>
            <a:endParaRPr/>
          </a:p>
          <a:p>
            <a:pPr marL="228600" lvl="0" indent="-228600" algn="l" rtl="0">
              <a:lnSpc>
                <a:spcPct val="90000"/>
              </a:lnSpc>
              <a:spcBef>
                <a:spcPts val="1000"/>
              </a:spcBef>
              <a:spcAft>
                <a:spcPts val="0"/>
              </a:spcAft>
              <a:buClr>
                <a:schemeClr val="dk1"/>
              </a:buClr>
              <a:buSzPts val="2800"/>
              <a:buChar char="•"/>
            </a:pPr>
            <a:r>
              <a:rPr lang="en-IN"/>
              <a:t>Cipher and Reverse Cipher</a:t>
            </a:r>
            <a:endParaRPr/>
          </a:p>
          <a:p>
            <a:pPr marL="228600" lvl="0" indent="-228600" algn="l" rtl="0">
              <a:lnSpc>
                <a:spcPct val="90000"/>
              </a:lnSpc>
              <a:spcBef>
                <a:spcPts val="1000"/>
              </a:spcBef>
              <a:spcAft>
                <a:spcPts val="0"/>
              </a:spcAft>
              <a:buClr>
                <a:schemeClr val="dk1"/>
              </a:buClr>
              <a:buSzPts val="2800"/>
              <a:buChar char="•"/>
            </a:pPr>
            <a:r>
              <a:rPr lang="en-IN"/>
              <a:t>Examples</a:t>
            </a:r>
            <a:endParaRPr/>
          </a:p>
          <a:p>
            <a:pPr marL="0" lvl="0" indent="0" algn="l" rtl="0">
              <a:lnSpc>
                <a:spcPct val="90000"/>
              </a:lnSpc>
              <a:spcBef>
                <a:spcPts val="1000"/>
              </a:spcBef>
              <a:spcAft>
                <a:spcPts val="0"/>
              </a:spcAft>
              <a:buClr>
                <a:schemeClr val="dk1"/>
              </a:buClr>
              <a:buSzPts val="2800"/>
              <a:buNone/>
            </a:pPr>
            <a:r>
              <a:rPr lang="en-IN"/>
              <a:t>Initial and Final Permutations</a:t>
            </a:r>
            <a:endParaRPr/>
          </a:p>
          <a:p>
            <a:pPr marL="0" lvl="0" indent="0" algn="l" rtl="0">
              <a:lnSpc>
                <a:spcPct val="90000"/>
              </a:lnSpc>
              <a:spcBef>
                <a:spcPts val="1000"/>
              </a:spcBef>
              <a:spcAft>
                <a:spcPts val="0"/>
              </a:spcAft>
              <a:buClr>
                <a:schemeClr val="dk1"/>
              </a:buClr>
              <a:buSzPts val="2800"/>
              <a:buNone/>
            </a:pPr>
            <a:endParaRPr/>
          </a:p>
        </p:txBody>
      </p:sp>
      <p:pic>
        <p:nvPicPr>
          <p:cNvPr id="140" name="Google Shape;140;p23"/>
          <p:cNvPicPr preferRelativeResize="0"/>
          <p:nvPr/>
        </p:nvPicPr>
        <p:blipFill rotWithShape="1">
          <a:blip r:embed="rId3">
            <a:alphaModFix/>
          </a:blip>
          <a:srcRect/>
          <a:stretch/>
        </p:blipFill>
        <p:spPr>
          <a:xfrm>
            <a:off x="6652251" y="1774209"/>
            <a:ext cx="5229225" cy="4708477"/>
          </a:xfrm>
          <a:prstGeom prst="rect">
            <a:avLst/>
          </a:prstGeom>
          <a:noFill/>
          <a:ln>
            <a:noFill/>
          </a:ln>
        </p:spPr>
      </p:pic>
      <p:pic>
        <p:nvPicPr>
          <p:cNvPr id="141" name="Google Shape;141;p23"/>
          <p:cNvPicPr preferRelativeResize="0"/>
          <p:nvPr/>
        </p:nvPicPr>
        <p:blipFill rotWithShape="1">
          <a:blip r:embed="rId4">
            <a:alphaModFix/>
          </a:blip>
          <a:srcRect/>
          <a:stretch/>
        </p:blipFill>
        <p:spPr>
          <a:xfrm>
            <a:off x="797256" y="4258100"/>
            <a:ext cx="5656001" cy="25998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24"/>
          <p:cNvSpPr txBox="1">
            <a:spLocks noGrp="1"/>
          </p:cNvSpPr>
          <p:nvPr>
            <p:ph type="body" idx="1"/>
          </p:nvPr>
        </p:nvSpPr>
        <p:spPr>
          <a:xfrm>
            <a:off x="674426" y="338018"/>
            <a:ext cx="11076296" cy="607642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Initial and final permutation</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IN"/>
              <a:t>The initial and final permutations are straight P-boxes that are inverses of each other.They have no cryptography significance in DES.</a:t>
            </a:r>
            <a:endParaRPr/>
          </a:p>
          <a:p>
            <a:pPr marL="0" lvl="0" indent="0" algn="l" rtl="0">
              <a:lnSpc>
                <a:spcPct val="90000"/>
              </a:lnSpc>
              <a:spcBef>
                <a:spcPts val="1000"/>
              </a:spcBef>
              <a:spcAft>
                <a:spcPts val="0"/>
              </a:spcAft>
              <a:buClr>
                <a:schemeClr val="dk1"/>
              </a:buClr>
              <a:buSzPts val="2800"/>
              <a:buNone/>
            </a:pPr>
            <a:endParaRPr/>
          </a:p>
        </p:txBody>
      </p:sp>
      <p:pic>
        <p:nvPicPr>
          <p:cNvPr id="147" name="Google Shape;147;p24"/>
          <p:cNvPicPr preferRelativeResize="0"/>
          <p:nvPr/>
        </p:nvPicPr>
        <p:blipFill rotWithShape="1">
          <a:blip r:embed="rId3">
            <a:alphaModFix/>
          </a:blip>
          <a:srcRect/>
          <a:stretch/>
        </p:blipFill>
        <p:spPr>
          <a:xfrm>
            <a:off x="3150571" y="946742"/>
            <a:ext cx="5781675" cy="338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5"/>
          <p:cNvSpPr txBox="1">
            <a:spLocks noGrp="1"/>
          </p:cNvSpPr>
          <p:nvPr>
            <p:ph type="body" idx="1"/>
          </p:nvPr>
        </p:nvSpPr>
        <p:spPr>
          <a:xfrm>
            <a:off x="415119" y="228837"/>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Rounds</a:t>
            </a:r>
            <a:endParaRPr/>
          </a:p>
          <a:p>
            <a:pPr marL="0" lvl="0" indent="0" algn="l" rtl="0">
              <a:lnSpc>
                <a:spcPct val="90000"/>
              </a:lnSpc>
              <a:spcBef>
                <a:spcPts val="1000"/>
              </a:spcBef>
              <a:spcAft>
                <a:spcPts val="0"/>
              </a:spcAft>
              <a:buClr>
                <a:schemeClr val="dk1"/>
              </a:buClr>
              <a:buSzPts val="2800"/>
              <a:buNone/>
            </a:pPr>
            <a:r>
              <a:rPr lang="en-IN"/>
              <a:t>DES uses 16 rounds. Each round of DES is a Feistel cipher.</a:t>
            </a:r>
            <a:endParaRPr/>
          </a:p>
          <a:p>
            <a:pPr marL="0" lvl="0" indent="0" algn="l" rtl="0">
              <a:lnSpc>
                <a:spcPct val="90000"/>
              </a:lnSpc>
              <a:spcBef>
                <a:spcPts val="1000"/>
              </a:spcBef>
              <a:spcAft>
                <a:spcPts val="0"/>
              </a:spcAft>
              <a:buClr>
                <a:schemeClr val="dk1"/>
              </a:buClr>
              <a:buSzPts val="2800"/>
              <a:buNone/>
            </a:pPr>
            <a:endParaRPr/>
          </a:p>
        </p:txBody>
      </p:sp>
      <p:pic>
        <p:nvPicPr>
          <p:cNvPr id="153" name="Google Shape;153;p25"/>
          <p:cNvPicPr preferRelativeResize="0"/>
          <p:nvPr/>
        </p:nvPicPr>
        <p:blipFill rotWithShape="1">
          <a:blip r:embed="rId3">
            <a:alphaModFix/>
          </a:blip>
          <a:srcRect/>
          <a:stretch/>
        </p:blipFill>
        <p:spPr>
          <a:xfrm>
            <a:off x="3248025" y="1481137"/>
            <a:ext cx="5695950" cy="389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body" idx="1"/>
          </p:nvPr>
        </p:nvSpPr>
        <p:spPr>
          <a:xfrm>
            <a:off x="701722" y="378963"/>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DES Function</a:t>
            </a:r>
            <a:endParaRPr/>
          </a:p>
          <a:p>
            <a:pPr marL="0" lvl="0" indent="0" algn="l" rtl="0">
              <a:lnSpc>
                <a:spcPct val="90000"/>
              </a:lnSpc>
              <a:spcBef>
                <a:spcPts val="1000"/>
              </a:spcBef>
              <a:spcAft>
                <a:spcPts val="0"/>
              </a:spcAft>
              <a:buClr>
                <a:schemeClr val="dk1"/>
              </a:buClr>
              <a:buSzPts val="2800"/>
              <a:buNone/>
            </a:pPr>
            <a:r>
              <a:rPr lang="en-IN"/>
              <a:t>The heart of DES is the DES function. The DES function applies a 48-bit key to the right most 32bits to produce a 32-bit output. </a:t>
            </a:r>
            <a:endParaRPr/>
          </a:p>
        </p:txBody>
      </p:sp>
      <p:pic>
        <p:nvPicPr>
          <p:cNvPr id="159" name="Google Shape;159;p26"/>
          <p:cNvPicPr preferRelativeResize="0"/>
          <p:nvPr/>
        </p:nvPicPr>
        <p:blipFill rotWithShape="1">
          <a:blip r:embed="rId3">
            <a:alphaModFix/>
          </a:blip>
          <a:srcRect/>
          <a:stretch/>
        </p:blipFill>
        <p:spPr>
          <a:xfrm>
            <a:off x="1132765" y="1921703"/>
            <a:ext cx="9444250" cy="450639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7"/>
          <p:cNvSpPr txBox="1">
            <a:spLocks noGrp="1"/>
          </p:cNvSpPr>
          <p:nvPr>
            <p:ph type="body" idx="1"/>
          </p:nvPr>
        </p:nvSpPr>
        <p:spPr>
          <a:xfrm>
            <a:off x="879142" y="310723"/>
            <a:ext cx="11008057" cy="613102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Expansion P-box</a:t>
            </a:r>
            <a:endParaRPr/>
          </a:p>
          <a:p>
            <a:pPr marL="0" lvl="0" indent="0" algn="l" rtl="0">
              <a:lnSpc>
                <a:spcPct val="90000"/>
              </a:lnSpc>
              <a:spcBef>
                <a:spcPts val="1000"/>
              </a:spcBef>
              <a:spcAft>
                <a:spcPts val="0"/>
              </a:spcAft>
              <a:buClr>
                <a:schemeClr val="dk1"/>
              </a:buClr>
              <a:buSzPts val="2800"/>
              <a:buNone/>
            </a:pPr>
            <a:r>
              <a:rPr lang="en-IN"/>
              <a:t>Since RI−1 is a 32-bit input and KI is a 48-bit key, we first need to expand RI−1 to 48bits</a:t>
            </a: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r>
              <a:rPr lang="en-IN"/>
              <a:t> Although the relationship between the input and output can be defined mathematically, DES uses to define this P-box</a:t>
            </a:r>
            <a:endParaRPr/>
          </a:p>
          <a:p>
            <a:pPr marL="0" lvl="0" indent="0" algn="l" rtl="0">
              <a:lnSpc>
                <a:spcPct val="90000"/>
              </a:lnSpc>
              <a:spcBef>
                <a:spcPts val="1000"/>
              </a:spcBef>
              <a:spcAft>
                <a:spcPts val="0"/>
              </a:spcAft>
              <a:buClr>
                <a:schemeClr val="dk1"/>
              </a:buClr>
              <a:buSzPts val="2800"/>
              <a:buNone/>
            </a:pPr>
            <a:endParaRPr/>
          </a:p>
        </p:txBody>
      </p:sp>
      <p:pic>
        <p:nvPicPr>
          <p:cNvPr id="165" name="Google Shape;165;p27"/>
          <p:cNvPicPr preferRelativeResize="0"/>
          <p:nvPr/>
        </p:nvPicPr>
        <p:blipFill rotWithShape="1">
          <a:blip r:embed="rId3">
            <a:alphaModFix/>
          </a:blip>
          <a:srcRect/>
          <a:stretch/>
        </p:blipFill>
        <p:spPr>
          <a:xfrm>
            <a:off x="1255594" y="1671281"/>
            <a:ext cx="10467833" cy="23957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28"/>
          <p:cNvPicPr preferRelativeResize="0"/>
          <p:nvPr/>
        </p:nvPicPr>
        <p:blipFill rotWithShape="1">
          <a:blip r:embed="rId3">
            <a:alphaModFix/>
          </a:blip>
          <a:srcRect/>
          <a:stretch/>
        </p:blipFill>
        <p:spPr>
          <a:xfrm>
            <a:off x="3136213" y="180264"/>
            <a:ext cx="6219825" cy="3276600"/>
          </a:xfrm>
          <a:prstGeom prst="rect">
            <a:avLst/>
          </a:prstGeom>
          <a:noFill/>
          <a:ln>
            <a:noFill/>
          </a:ln>
        </p:spPr>
      </p:pic>
      <p:sp>
        <p:nvSpPr>
          <p:cNvPr id="171" name="Google Shape;171;p28"/>
          <p:cNvSpPr/>
          <p:nvPr/>
        </p:nvSpPr>
        <p:spPr>
          <a:xfrm>
            <a:off x="905300" y="3811048"/>
            <a:ext cx="10995547" cy="2468946"/>
          </a:xfrm>
          <a:prstGeom prst="rect">
            <a:avLst/>
          </a:prstGeom>
          <a:noFill/>
          <a:ln>
            <a:noFill/>
          </a:ln>
        </p:spPr>
        <p:txBody>
          <a:bodyPr spcFirstLastPara="1" wrap="square" lIns="91425" tIns="45700" rIns="91425" bIns="45700" anchor="t" anchorCtr="0">
            <a:noAutofit/>
          </a:bodyPr>
          <a:lstStyle/>
          <a:p>
            <a:pPr marL="0" marR="0" lvl="0" indent="0" algn="just" rtl="0">
              <a:lnSpc>
                <a:spcPct val="107000"/>
              </a:lnSpc>
              <a:spcBef>
                <a:spcPts val="0"/>
              </a:spcBef>
              <a:spcAft>
                <a:spcPts val="0"/>
              </a:spcAft>
              <a:buNone/>
            </a:pPr>
            <a:r>
              <a:rPr lang="en-IN" sz="2800" b="0" i="0" u="none" strike="noStrike" cap="none">
                <a:solidFill>
                  <a:schemeClr val="dk1"/>
                </a:solidFill>
                <a:latin typeface="Times New Roman"/>
                <a:ea typeface="Times New Roman"/>
                <a:cs typeface="Times New Roman"/>
                <a:sym typeface="Times New Roman"/>
              </a:rPr>
              <a:t>Whitener (XOR)</a:t>
            </a:r>
            <a:endParaRPr/>
          </a:p>
          <a:p>
            <a:pPr marL="0" marR="0" lvl="0" indent="0" algn="just" rtl="0">
              <a:lnSpc>
                <a:spcPct val="107000"/>
              </a:lnSpc>
              <a:spcBef>
                <a:spcPts val="800"/>
              </a:spcBef>
              <a:spcAft>
                <a:spcPts val="0"/>
              </a:spcAft>
              <a:buNone/>
            </a:pPr>
            <a:r>
              <a:rPr lang="en-IN" sz="2800" b="0" i="0" u="none" strike="noStrike" cap="none">
                <a:solidFill>
                  <a:schemeClr val="dk1"/>
                </a:solidFill>
                <a:latin typeface="Times New Roman"/>
                <a:ea typeface="Times New Roman"/>
                <a:cs typeface="Times New Roman"/>
                <a:sym typeface="Times New Roman"/>
              </a:rPr>
              <a:t>After the expansion permutation, DES uses the XOR operation on the expanded right section and the round key.  Note that both the right section and the key are 48-bits in length. Also note that the round key is used only in this operation.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29"/>
          <p:cNvSpPr/>
          <p:nvPr/>
        </p:nvSpPr>
        <p:spPr>
          <a:xfrm>
            <a:off x="577755" y="362635"/>
            <a:ext cx="10900011"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400" b="0" i="0" u="none" strike="noStrike" cap="none">
                <a:solidFill>
                  <a:schemeClr val="dk1"/>
                </a:solidFill>
                <a:latin typeface="Times New Roman"/>
                <a:ea typeface="Times New Roman"/>
                <a:cs typeface="Times New Roman"/>
                <a:sym typeface="Times New Roman"/>
              </a:rPr>
              <a:t>S-Boxes</a:t>
            </a:r>
            <a:endParaRPr/>
          </a:p>
          <a:p>
            <a:pPr marL="0" marR="0" lvl="0" indent="0" algn="l" rtl="0">
              <a:spcBef>
                <a:spcPts val="0"/>
              </a:spcBef>
              <a:spcAft>
                <a:spcPts val="0"/>
              </a:spcAft>
              <a:buNone/>
            </a:pPr>
            <a:r>
              <a:rPr lang="en-IN" sz="2400">
                <a:solidFill>
                  <a:schemeClr val="dk1"/>
                </a:solidFill>
                <a:latin typeface="Times New Roman"/>
                <a:ea typeface="Times New Roman"/>
                <a:cs typeface="Times New Roman"/>
                <a:sym typeface="Times New Roman"/>
              </a:rPr>
              <a:t>The S-boxes do the real mixing (confusion). DES uses 8 S-boxes, each with a 6-bit input and a 4-bit output.</a:t>
            </a:r>
            <a:endParaRPr sz="2400">
              <a:solidFill>
                <a:schemeClr val="dk1"/>
              </a:solidFill>
              <a:latin typeface="Calibri"/>
              <a:ea typeface="Calibri"/>
              <a:cs typeface="Calibri"/>
              <a:sym typeface="Calibri"/>
            </a:endParaRPr>
          </a:p>
        </p:txBody>
      </p:sp>
      <p:pic>
        <p:nvPicPr>
          <p:cNvPr id="177" name="Google Shape;177;p29"/>
          <p:cNvPicPr preferRelativeResize="0"/>
          <p:nvPr/>
        </p:nvPicPr>
        <p:blipFill rotWithShape="1">
          <a:blip r:embed="rId3">
            <a:alphaModFix/>
          </a:blip>
          <a:srcRect/>
          <a:stretch/>
        </p:blipFill>
        <p:spPr>
          <a:xfrm>
            <a:off x="1160060" y="1562964"/>
            <a:ext cx="10317706" cy="1876425"/>
          </a:xfrm>
          <a:prstGeom prst="rect">
            <a:avLst/>
          </a:prstGeom>
          <a:noFill/>
          <a:ln>
            <a:noFill/>
          </a:ln>
        </p:spPr>
      </p:pic>
      <p:pic>
        <p:nvPicPr>
          <p:cNvPr id="178" name="Google Shape;178;p29"/>
          <p:cNvPicPr preferRelativeResize="0"/>
          <p:nvPr/>
        </p:nvPicPr>
        <p:blipFill rotWithShape="1">
          <a:blip r:embed="rId4">
            <a:alphaModFix/>
          </a:blip>
          <a:srcRect/>
          <a:stretch/>
        </p:blipFill>
        <p:spPr>
          <a:xfrm>
            <a:off x="1839960" y="3439389"/>
            <a:ext cx="8682464" cy="313216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0"/>
          <p:cNvPicPr preferRelativeResize="0"/>
          <p:nvPr/>
        </p:nvPicPr>
        <p:blipFill>
          <a:blip r:embed="rId3">
            <a:alphaModFix/>
          </a:blip>
          <a:stretch>
            <a:fillRect/>
          </a:stretch>
        </p:blipFill>
        <p:spPr>
          <a:xfrm>
            <a:off x="1564075" y="57025"/>
            <a:ext cx="10101225" cy="6553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31"/>
          <p:cNvPicPr preferRelativeResize="0"/>
          <p:nvPr/>
        </p:nvPicPr>
        <p:blipFill rotWithShape="1">
          <a:blip r:embed="rId3">
            <a:alphaModFix/>
          </a:blip>
          <a:srcRect/>
          <a:stretch/>
        </p:blipFill>
        <p:spPr>
          <a:xfrm>
            <a:off x="791570" y="500132"/>
            <a:ext cx="10563367" cy="2011055"/>
          </a:xfrm>
          <a:prstGeom prst="rect">
            <a:avLst/>
          </a:prstGeom>
          <a:noFill/>
          <a:ln>
            <a:noFill/>
          </a:ln>
        </p:spPr>
      </p:pic>
      <p:sp>
        <p:nvSpPr>
          <p:cNvPr id="189" name="Google Shape;189;p31"/>
          <p:cNvSpPr/>
          <p:nvPr/>
        </p:nvSpPr>
        <p:spPr>
          <a:xfrm>
            <a:off x="979597" y="2848549"/>
            <a:ext cx="3164649" cy="52322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IN" sz="2800">
                <a:solidFill>
                  <a:schemeClr val="dk1"/>
                </a:solidFill>
                <a:latin typeface="Times New Roman"/>
                <a:ea typeface="Times New Roman"/>
                <a:cs typeface="Times New Roman"/>
                <a:sym typeface="Times New Roman"/>
              </a:rPr>
              <a:t>Straight Permutation</a:t>
            </a:r>
            <a:endParaRPr sz="2800">
              <a:solidFill>
                <a:schemeClr val="dk1"/>
              </a:solidFill>
              <a:latin typeface="Calibri"/>
              <a:ea typeface="Calibri"/>
              <a:cs typeface="Calibri"/>
              <a:sym typeface="Calibri"/>
            </a:endParaRPr>
          </a:p>
        </p:txBody>
      </p:sp>
      <p:pic>
        <p:nvPicPr>
          <p:cNvPr id="190" name="Google Shape;190;p31"/>
          <p:cNvPicPr preferRelativeResize="0"/>
          <p:nvPr/>
        </p:nvPicPr>
        <p:blipFill rotWithShape="1">
          <a:blip r:embed="rId4">
            <a:alphaModFix/>
          </a:blip>
          <a:srcRect/>
          <a:stretch/>
        </p:blipFill>
        <p:spPr>
          <a:xfrm>
            <a:off x="2331705" y="3709131"/>
            <a:ext cx="7483096" cy="16002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2"/>
          <p:cNvSpPr txBox="1">
            <a:spLocks noGrp="1"/>
          </p:cNvSpPr>
          <p:nvPr>
            <p:ph type="body" idx="1"/>
          </p:nvPr>
        </p:nvSpPr>
        <p:spPr>
          <a:xfrm>
            <a:off x="537948" y="419906"/>
            <a:ext cx="11267365" cy="610372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Cipher and Reverse Cipher</a:t>
            </a:r>
            <a:endParaRPr/>
          </a:p>
          <a:p>
            <a:pPr marL="0" lvl="0" indent="0" algn="l" rtl="0">
              <a:lnSpc>
                <a:spcPct val="90000"/>
              </a:lnSpc>
              <a:spcBef>
                <a:spcPts val="1000"/>
              </a:spcBef>
              <a:spcAft>
                <a:spcPts val="0"/>
              </a:spcAft>
              <a:buClr>
                <a:schemeClr val="dk1"/>
              </a:buClr>
              <a:buSzPts val="2800"/>
              <a:buNone/>
            </a:pPr>
            <a:r>
              <a:rPr lang="en-IN"/>
              <a:t>Using mixers and swappers, we can create the cipher and reverse cipher, each having 16 rounds </a:t>
            </a:r>
            <a:endParaRPr/>
          </a:p>
          <a:p>
            <a:pPr marL="0" lvl="0" indent="0" algn="l" rtl="0">
              <a:lnSpc>
                <a:spcPct val="90000"/>
              </a:lnSpc>
              <a:spcBef>
                <a:spcPts val="1000"/>
              </a:spcBef>
              <a:spcAft>
                <a:spcPts val="0"/>
              </a:spcAft>
              <a:buClr>
                <a:schemeClr val="dk1"/>
              </a:buClr>
              <a:buSzPts val="2800"/>
              <a:buNone/>
            </a:pPr>
            <a:r>
              <a:rPr lang="en-IN"/>
              <a:t>Cipher First Approach To achieve this goal, one approach is to make the last round(round16)  different from the others; it has only a mixer and no swapper.</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Introduction to Cryptography</a:t>
            </a:r>
            <a:endParaRPr/>
          </a:p>
        </p:txBody>
      </p:sp>
      <p:sp>
        <p:nvSpPr>
          <p:cNvPr id="94" name="Google Shape;94;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chemeClr val="dk1"/>
              </a:buClr>
              <a:buSzPts val="2800"/>
              <a:buChar char="•"/>
            </a:pPr>
            <a:r>
              <a:rPr lang="en-IN"/>
              <a:t>Cryptography: process of making and using codes to secure transmission of information</a:t>
            </a:r>
            <a:endParaRPr/>
          </a:p>
          <a:p>
            <a:pPr marL="228600" lvl="0" indent="-228600" algn="l" rtl="0">
              <a:lnSpc>
                <a:spcPct val="90000"/>
              </a:lnSpc>
              <a:spcBef>
                <a:spcPts val="1000"/>
              </a:spcBef>
              <a:spcAft>
                <a:spcPts val="0"/>
              </a:spcAft>
              <a:buClr>
                <a:schemeClr val="dk1"/>
              </a:buClr>
              <a:buSzPts val="2800"/>
              <a:buChar char="•"/>
            </a:pPr>
            <a:r>
              <a:rPr lang="en-IN"/>
              <a:t>Encryption: converting original message into a form unreadable by unauthorized individuals</a:t>
            </a:r>
            <a:endParaRPr/>
          </a:p>
          <a:p>
            <a:pPr marL="228600" lvl="0" indent="-228600" algn="l" rtl="0">
              <a:lnSpc>
                <a:spcPct val="90000"/>
              </a:lnSpc>
              <a:spcBef>
                <a:spcPts val="1000"/>
              </a:spcBef>
              <a:spcAft>
                <a:spcPts val="0"/>
              </a:spcAft>
              <a:buClr>
                <a:schemeClr val="dk1"/>
              </a:buClr>
              <a:buSzPts val="2800"/>
              <a:buChar char="•"/>
            </a:pPr>
            <a:r>
              <a:rPr lang="en-IN"/>
              <a:t>Cryptanalysis: process of obtaining original message from encrypted message without knowing algorithms or keys</a:t>
            </a:r>
            <a:endParaRPr/>
          </a:p>
          <a:p>
            <a:pPr marL="228600" lvl="0" indent="-228600" algn="l" rtl="0">
              <a:lnSpc>
                <a:spcPct val="90000"/>
              </a:lnSpc>
              <a:spcBef>
                <a:spcPts val="1000"/>
              </a:spcBef>
              <a:spcAft>
                <a:spcPts val="0"/>
              </a:spcAft>
              <a:buClr>
                <a:schemeClr val="dk1"/>
              </a:buClr>
              <a:buSzPts val="2800"/>
              <a:buChar char="•"/>
            </a:pPr>
            <a:r>
              <a:rPr lang="en-IN"/>
              <a:t>Cryptology: science of encryption; combines cryptography and cryptanalysis</a:t>
            </a:r>
            <a:endParaRPr/>
          </a:p>
          <a:p>
            <a:pPr marL="228600" lvl="0" indent="-228600" algn="l" rtl="0">
              <a:lnSpc>
                <a:spcPct val="90000"/>
              </a:lnSpc>
              <a:spcBef>
                <a:spcPts val="1000"/>
              </a:spcBef>
              <a:spcAft>
                <a:spcPts val="0"/>
              </a:spcAft>
              <a:buClr>
                <a:schemeClr val="dk1"/>
              </a:buClr>
              <a:buSzPts val="2800"/>
              <a:buChar char="•"/>
            </a:pPr>
            <a:r>
              <a:rPr lang="en-IN"/>
              <a:t>Cryptosystem: A System for encryption and decryption is called as cryptosystem.</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p33"/>
          <p:cNvPicPr preferRelativeResize="0"/>
          <p:nvPr/>
        </p:nvPicPr>
        <p:blipFill rotWithShape="1">
          <a:blip r:embed="rId3">
            <a:alphaModFix/>
          </a:blip>
          <a:srcRect/>
          <a:stretch/>
        </p:blipFill>
        <p:spPr>
          <a:xfrm>
            <a:off x="655093" y="109183"/>
            <a:ext cx="11041039" cy="663963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4"/>
          <p:cNvSpPr txBox="1">
            <a:spLocks noGrp="1"/>
          </p:cNvSpPr>
          <p:nvPr>
            <p:ph type="title"/>
          </p:nvPr>
        </p:nvSpPr>
        <p:spPr>
          <a:xfrm>
            <a:off x="578893" y="13311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DES ANALYSIS</a:t>
            </a:r>
            <a:endParaRPr/>
          </a:p>
        </p:txBody>
      </p:sp>
      <p:sp>
        <p:nvSpPr>
          <p:cNvPr id="206" name="Google Shape;206;p34"/>
          <p:cNvSpPr txBox="1">
            <a:spLocks noGrp="1"/>
          </p:cNvSpPr>
          <p:nvPr>
            <p:ph type="body" idx="1"/>
          </p:nvPr>
        </p:nvSpPr>
        <p:spPr>
          <a:xfrm>
            <a:off x="578893" y="1143237"/>
            <a:ext cx="10747611" cy="5284858"/>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800"/>
              <a:buNone/>
            </a:pPr>
            <a:r>
              <a:rPr lang="en-IN"/>
              <a:t>Critics have used a strong magnifier to analyse DES. Test s have been done to measure the strength of some desired properties in a block cipher.</a:t>
            </a:r>
            <a:endParaRPr/>
          </a:p>
          <a:p>
            <a:pPr marL="0" lvl="0" indent="0" algn="l" rtl="0">
              <a:lnSpc>
                <a:spcPct val="90000"/>
              </a:lnSpc>
              <a:spcBef>
                <a:spcPts val="1000"/>
              </a:spcBef>
              <a:spcAft>
                <a:spcPts val="0"/>
              </a:spcAft>
              <a:buClr>
                <a:schemeClr val="dk1"/>
              </a:buClr>
              <a:buSzPts val="2800"/>
              <a:buNone/>
            </a:pPr>
            <a:r>
              <a:rPr lang="en-IN"/>
              <a:t>Properties</a:t>
            </a:r>
            <a:endParaRPr/>
          </a:p>
          <a:p>
            <a:pPr marL="0" lvl="0" indent="0" algn="l" rtl="0">
              <a:lnSpc>
                <a:spcPct val="90000"/>
              </a:lnSpc>
              <a:spcBef>
                <a:spcPts val="1000"/>
              </a:spcBef>
              <a:spcAft>
                <a:spcPts val="0"/>
              </a:spcAft>
              <a:buClr>
                <a:schemeClr val="dk1"/>
              </a:buClr>
              <a:buSzPts val="2800"/>
              <a:buNone/>
            </a:pPr>
            <a:r>
              <a:rPr lang="en-IN"/>
              <a:t>Design Criteria</a:t>
            </a:r>
            <a:endParaRPr/>
          </a:p>
          <a:p>
            <a:pPr marL="0" lvl="0" indent="0" algn="l" rtl="0">
              <a:lnSpc>
                <a:spcPct val="90000"/>
              </a:lnSpc>
              <a:spcBef>
                <a:spcPts val="1000"/>
              </a:spcBef>
              <a:spcAft>
                <a:spcPts val="0"/>
              </a:spcAft>
              <a:buClr>
                <a:schemeClr val="dk1"/>
              </a:buClr>
              <a:buSzPts val="2800"/>
              <a:buNone/>
            </a:pPr>
            <a:r>
              <a:rPr lang="en-IN"/>
              <a:t>DES Weaknesses</a:t>
            </a:r>
            <a:endParaRPr/>
          </a:p>
          <a:p>
            <a:pPr marL="0" lvl="0" indent="0" algn="l" rtl="0">
              <a:lnSpc>
                <a:spcPct val="90000"/>
              </a:lnSpc>
              <a:spcBef>
                <a:spcPts val="1000"/>
              </a:spcBef>
              <a:spcAft>
                <a:spcPts val="0"/>
              </a:spcAft>
              <a:buClr>
                <a:schemeClr val="dk1"/>
              </a:buClr>
              <a:buSzPts val="2800"/>
              <a:buNone/>
            </a:pPr>
            <a:r>
              <a:rPr lang="en-IN"/>
              <a:t>Properties</a:t>
            </a:r>
            <a:endParaRPr/>
          </a:p>
          <a:p>
            <a:pPr marL="0" lvl="0" indent="0" algn="l" rtl="0">
              <a:lnSpc>
                <a:spcPct val="90000"/>
              </a:lnSpc>
              <a:spcBef>
                <a:spcPts val="1000"/>
              </a:spcBef>
              <a:spcAft>
                <a:spcPts val="0"/>
              </a:spcAft>
              <a:buClr>
                <a:schemeClr val="dk1"/>
              </a:buClr>
              <a:buSzPts val="2800"/>
              <a:buNone/>
            </a:pPr>
            <a:r>
              <a:rPr lang="en-IN"/>
              <a:t>Two desired properties of a block cipher are the avalanche effect and the completeness.</a:t>
            </a:r>
            <a:endParaRPr/>
          </a:p>
          <a:p>
            <a:pPr marL="0" lvl="0" indent="0" algn="l" rtl="0">
              <a:lnSpc>
                <a:spcPct val="90000"/>
              </a:lnSpc>
              <a:spcBef>
                <a:spcPts val="1000"/>
              </a:spcBef>
              <a:spcAft>
                <a:spcPts val="0"/>
              </a:spcAft>
              <a:buClr>
                <a:schemeClr val="dk1"/>
              </a:buClr>
              <a:buSzPts val="2800"/>
              <a:buNone/>
            </a:pPr>
            <a:r>
              <a:rPr lang="en-IN"/>
              <a:t>Completeness effect</a:t>
            </a:r>
            <a:endParaRPr/>
          </a:p>
          <a:p>
            <a:pPr marL="0" lvl="0" indent="0" algn="l" rtl="0">
              <a:lnSpc>
                <a:spcPct val="90000"/>
              </a:lnSpc>
              <a:spcBef>
                <a:spcPts val="1000"/>
              </a:spcBef>
              <a:spcAft>
                <a:spcPts val="0"/>
              </a:spcAft>
              <a:buClr>
                <a:schemeClr val="dk1"/>
              </a:buClr>
              <a:buSzPts val="2800"/>
              <a:buNone/>
            </a:pPr>
            <a:r>
              <a:rPr lang="en-IN"/>
              <a:t>Completeness effect means that each bit of the cipher text needs to depend on many bits on the plaintext.</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5"/>
          <p:cNvSpPr txBox="1">
            <a:spLocks noGrp="1"/>
          </p:cNvSpPr>
          <p:nvPr>
            <p:ph type="body" idx="1"/>
          </p:nvPr>
        </p:nvSpPr>
        <p:spPr>
          <a:xfrm>
            <a:off x="578893" y="447200"/>
            <a:ext cx="11267364" cy="6308441"/>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Design Criteria</a:t>
            </a:r>
            <a:endParaRPr/>
          </a:p>
          <a:p>
            <a:pPr marL="0" lvl="0" indent="0" algn="l" rtl="0">
              <a:lnSpc>
                <a:spcPct val="90000"/>
              </a:lnSpc>
              <a:spcBef>
                <a:spcPts val="1000"/>
              </a:spcBef>
              <a:spcAft>
                <a:spcPts val="0"/>
              </a:spcAft>
              <a:buClr>
                <a:schemeClr val="dk1"/>
              </a:buClr>
              <a:buSzPts val="2800"/>
              <a:buNone/>
            </a:pPr>
            <a:r>
              <a:rPr lang="en-IN"/>
              <a:t>S-Boxes</a:t>
            </a:r>
            <a:endParaRPr/>
          </a:p>
          <a:p>
            <a:pPr marL="0" lvl="0" indent="0" algn="l" rtl="0">
              <a:lnSpc>
                <a:spcPct val="90000"/>
              </a:lnSpc>
              <a:spcBef>
                <a:spcPts val="1000"/>
              </a:spcBef>
              <a:spcAft>
                <a:spcPts val="0"/>
              </a:spcAft>
              <a:buClr>
                <a:schemeClr val="dk1"/>
              </a:buClr>
              <a:buSzPts val="2800"/>
              <a:buNone/>
            </a:pPr>
            <a:r>
              <a:rPr lang="en-IN"/>
              <a:t>The design provides confusion and diffusion of bits from each round to the next. </a:t>
            </a:r>
            <a:endParaRPr/>
          </a:p>
          <a:p>
            <a:pPr marL="0" lvl="0" indent="0" algn="l" rtl="0">
              <a:lnSpc>
                <a:spcPct val="90000"/>
              </a:lnSpc>
              <a:spcBef>
                <a:spcPts val="1000"/>
              </a:spcBef>
              <a:spcAft>
                <a:spcPts val="0"/>
              </a:spcAft>
              <a:buClr>
                <a:schemeClr val="dk1"/>
              </a:buClr>
              <a:buSzPts val="2800"/>
              <a:buNone/>
            </a:pPr>
            <a:r>
              <a:rPr lang="en-IN"/>
              <a:t>P-Boxes </a:t>
            </a:r>
            <a:endParaRPr/>
          </a:p>
          <a:p>
            <a:pPr marL="0" lvl="0" indent="0" algn="l" rtl="0">
              <a:lnSpc>
                <a:spcPct val="90000"/>
              </a:lnSpc>
              <a:spcBef>
                <a:spcPts val="1000"/>
              </a:spcBef>
              <a:spcAft>
                <a:spcPts val="0"/>
              </a:spcAft>
              <a:buClr>
                <a:schemeClr val="dk1"/>
              </a:buClr>
              <a:buSzPts val="2800"/>
              <a:buNone/>
            </a:pPr>
            <a:r>
              <a:rPr lang="en-IN"/>
              <a:t>They provide diffusion of bits. </a:t>
            </a:r>
            <a:endParaRPr/>
          </a:p>
          <a:p>
            <a:pPr marL="0" lvl="0" indent="0" algn="l" rtl="0">
              <a:lnSpc>
                <a:spcPct val="90000"/>
              </a:lnSpc>
              <a:spcBef>
                <a:spcPts val="1000"/>
              </a:spcBef>
              <a:spcAft>
                <a:spcPts val="0"/>
              </a:spcAft>
              <a:buClr>
                <a:schemeClr val="dk1"/>
              </a:buClr>
              <a:buSzPts val="2800"/>
              <a:buNone/>
            </a:pPr>
            <a:r>
              <a:rPr lang="en-IN"/>
              <a:t>Number of Rounds </a:t>
            </a:r>
            <a:endParaRPr/>
          </a:p>
          <a:p>
            <a:pPr marL="0" lvl="0" indent="0" algn="l" rtl="0">
              <a:lnSpc>
                <a:spcPct val="90000"/>
              </a:lnSpc>
              <a:spcBef>
                <a:spcPts val="1000"/>
              </a:spcBef>
              <a:spcAft>
                <a:spcPts val="0"/>
              </a:spcAft>
              <a:buClr>
                <a:schemeClr val="dk1"/>
              </a:buClr>
              <a:buSzPts val="2800"/>
              <a:buNone/>
            </a:pPr>
            <a:r>
              <a:rPr lang="en-IN"/>
              <a:t>DES uses sixteen rounds of Feistel ciphers. The cipher text is thoroughly a random function of plain text and cipher text.</a:t>
            </a:r>
            <a:endParaRPr/>
          </a:p>
          <a:p>
            <a:pPr marL="0" lvl="0" indent="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6"/>
          <p:cNvSpPr txBox="1">
            <a:spLocks noGrp="1"/>
          </p:cNvSpPr>
          <p:nvPr>
            <p:ph type="body" idx="1"/>
          </p:nvPr>
        </p:nvSpPr>
        <p:spPr>
          <a:xfrm>
            <a:off x="865496" y="488143"/>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DES Weaknesses</a:t>
            </a:r>
            <a:endParaRPr/>
          </a:p>
          <a:p>
            <a:pPr marL="0" lvl="0" indent="0" algn="l" rtl="0">
              <a:lnSpc>
                <a:spcPct val="90000"/>
              </a:lnSpc>
              <a:spcBef>
                <a:spcPts val="1000"/>
              </a:spcBef>
              <a:spcAft>
                <a:spcPts val="0"/>
              </a:spcAft>
              <a:buClr>
                <a:schemeClr val="dk1"/>
              </a:buClr>
              <a:buSzPts val="2800"/>
              <a:buNone/>
            </a:pPr>
            <a:r>
              <a:rPr lang="en-IN"/>
              <a:t>During the last few years critics have found some weaknesses in DES</a:t>
            </a:r>
            <a:endParaRPr/>
          </a:p>
          <a:p>
            <a:pPr marL="0" lvl="0" indent="0" algn="l" rtl="0">
              <a:lnSpc>
                <a:spcPct val="90000"/>
              </a:lnSpc>
              <a:spcBef>
                <a:spcPts val="1000"/>
              </a:spcBef>
              <a:spcAft>
                <a:spcPts val="0"/>
              </a:spcAft>
              <a:buClr>
                <a:schemeClr val="dk1"/>
              </a:buClr>
              <a:buSzPts val="2800"/>
              <a:buNone/>
            </a:pPr>
            <a:r>
              <a:rPr lang="en-IN"/>
              <a:t>Weaknesses in Cipher Design </a:t>
            </a:r>
            <a:endParaRPr/>
          </a:p>
          <a:p>
            <a:pPr marL="0" lvl="0" indent="0" algn="l" rtl="0">
              <a:lnSpc>
                <a:spcPct val="90000"/>
              </a:lnSpc>
              <a:spcBef>
                <a:spcPts val="1000"/>
              </a:spcBef>
              <a:spcAft>
                <a:spcPts val="0"/>
              </a:spcAft>
              <a:buClr>
                <a:schemeClr val="dk1"/>
              </a:buClr>
              <a:buSzPts val="2800"/>
              <a:buNone/>
            </a:pPr>
            <a:r>
              <a:rPr lang="en-IN"/>
              <a:t>1. Weaknesses in S-boxes</a:t>
            </a:r>
            <a:endParaRPr/>
          </a:p>
          <a:p>
            <a:pPr marL="0" lvl="0" indent="0" algn="l" rtl="0">
              <a:lnSpc>
                <a:spcPct val="90000"/>
              </a:lnSpc>
              <a:spcBef>
                <a:spcPts val="1000"/>
              </a:spcBef>
              <a:spcAft>
                <a:spcPts val="0"/>
              </a:spcAft>
              <a:buClr>
                <a:schemeClr val="dk1"/>
              </a:buClr>
              <a:buSzPts val="2800"/>
              <a:buNone/>
            </a:pPr>
            <a:r>
              <a:rPr lang="en-IN"/>
              <a:t>2. Weaknesses in P-boxes</a:t>
            </a:r>
            <a:endParaRPr/>
          </a:p>
          <a:p>
            <a:pPr marL="0" lvl="0" indent="0" algn="l" rtl="0">
              <a:lnSpc>
                <a:spcPct val="90000"/>
              </a:lnSpc>
              <a:spcBef>
                <a:spcPts val="1000"/>
              </a:spcBef>
              <a:spcAft>
                <a:spcPts val="0"/>
              </a:spcAft>
              <a:buClr>
                <a:schemeClr val="dk1"/>
              </a:buClr>
              <a:buSzPts val="2800"/>
              <a:buNone/>
            </a:pPr>
            <a:r>
              <a:rPr lang="en-IN"/>
              <a:t>3. Weaknesses in Key</a:t>
            </a:r>
            <a:endParaRPr/>
          </a:p>
          <a:p>
            <a:pPr marL="228600" lvl="0" indent="-50800" algn="l" rtl="0">
              <a:lnSpc>
                <a:spcPct val="90000"/>
              </a:lnSpc>
              <a:spcBef>
                <a:spcPts val="100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217" name="Google Shape;217;p36"/>
          <p:cNvPicPr preferRelativeResize="0"/>
          <p:nvPr/>
        </p:nvPicPr>
        <p:blipFill rotWithShape="1">
          <a:blip r:embed="rId3">
            <a:alphaModFix/>
          </a:blip>
          <a:srcRect/>
          <a:stretch/>
        </p:blipFill>
        <p:spPr>
          <a:xfrm>
            <a:off x="1817924" y="3624830"/>
            <a:ext cx="7626327" cy="28305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7"/>
          <p:cNvSpPr txBox="1">
            <a:spLocks noGrp="1"/>
          </p:cNvSpPr>
          <p:nvPr>
            <p:ph type="body" idx="1"/>
          </p:nvPr>
        </p:nvSpPr>
        <p:spPr>
          <a:xfrm>
            <a:off x="647132" y="310723"/>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r>
              <a:rPr lang="en-IN"/>
              <a:t>Double encryption and decryption with a weak key</a:t>
            </a:r>
            <a:endParaRPr/>
          </a:p>
          <a:p>
            <a:pPr marL="0" lvl="0" indent="0" algn="l" rtl="0">
              <a:lnSpc>
                <a:spcPct val="90000"/>
              </a:lnSpc>
              <a:spcBef>
                <a:spcPts val="1000"/>
              </a:spcBef>
              <a:spcAft>
                <a:spcPts val="0"/>
              </a:spcAft>
              <a:buClr>
                <a:schemeClr val="dk1"/>
              </a:buClr>
              <a:buSzPts val="2800"/>
              <a:buNone/>
            </a:pPr>
            <a:endParaRPr/>
          </a:p>
        </p:txBody>
      </p:sp>
      <p:pic>
        <p:nvPicPr>
          <p:cNvPr id="223" name="Google Shape;223;p37"/>
          <p:cNvPicPr preferRelativeResize="0"/>
          <p:nvPr/>
        </p:nvPicPr>
        <p:blipFill rotWithShape="1">
          <a:blip r:embed="rId3">
            <a:alphaModFix/>
          </a:blip>
          <a:srcRect/>
          <a:stretch/>
        </p:blipFill>
        <p:spPr>
          <a:xfrm>
            <a:off x="1433014" y="1007794"/>
            <a:ext cx="8857397" cy="295719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subTitle" idx="1"/>
          </p:nvPr>
        </p:nvSpPr>
        <p:spPr>
          <a:xfrm>
            <a:off x="2196353" y="2420471"/>
            <a:ext cx="7571412" cy="1205821"/>
          </a:xfrm>
          <a:prstGeom prst="rect">
            <a:avLst/>
          </a:prstGeom>
          <a:noFill/>
          <a:ln>
            <a:noFill/>
          </a:ln>
        </p:spPr>
        <p:txBody>
          <a:bodyPr spcFirstLastPara="1" wrap="square" lIns="0" tIns="10625" rIns="0" bIns="0" anchor="t" anchorCtr="0">
            <a:spAutoFit/>
          </a:bodyPr>
          <a:lstStyle/>
          <a:p>
            <a:pPr marL="11766" marR="4483" lvl="0" indent="0" algn="l" rtl="0">
              <a:lnSpc>
                <a:spcPct val="100000"/>
              </a:lnSpc>
              <a:spcBef>
                <a:spcPts val="0"/>
              </a:spcBef>
              <a:spcAft>
                <a:spcPts val="0"/>
              </a:spcAft>
              <a:buClr>
                <a:schemeClr val="dk1"/>
              </a:buClr>
              <a:buSzPts val="3800"/>
              <a:buNone/>
            </a:pPr>
            <a:r>
              <a:rPr lang="en-IN"/>
              <a:t>Advanced Encryption Standard  (AES)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9"/>
          <p:cNvSpPr txBox="1"/>
          <p:nvPr/>
        </p:nvSpPr>
        <p:spPr>
          <a:xfrm>
            <a:off x="2265320" y="672353"/>
            <a:ext cx="7121338" cy="4683235"/>
          </a:xfrm>
          <a:prstGeom prst="rect">
            <a:avLst/>
          </a:prstGeom>
          <a:noFill/>
          <a:ln>
            <a:noFill/>
          </a:ln>
        </p:spPr>
        <p:txBody>
          <a:bodyPr spcFirstLastPara="1" wrap="square" lIns="0" tIns="11200" rIns="0" bIns="0" anchor="t" anchorCtr="0">
            <a:spAutoFit/>
          </a:bodyPr>
          <a:lstStyle/>
          <a:p>
            <a:pPr marL="11206" marR="4483" lvl="0" indent="0" algn="just" rtl="0">
              <a:spcBef>
                <a:spcPts val="0"/>
              </a:spcBef>
              <a:spcAft>
                <a:spcPts val="0"/>
              </a:spcAft>
              <a:buNone/>
            </a:pPr>
            <a:r>
              <a:rPr lang="en-IN" sz="3177" b="1" i="1">
                <a:solidFill>
                  <a:schemeClr val="dk1"/>
                </a:solidFill>
                <a:latin typeface="Times New Roman"/>
                <a:ea typeface="Times New Roman"/>
                <a:cs typeface="Times New Roman"/>
                <a:sym typeface="Times New Roman"/>
              </a:rPr>
              <a:t>The Advanced Encryption Standard (AES) is a  symmetric-key block cipher published by the National  Institute of Standards and Technology (NIST) in  December 2001.</a:t>
            </a:r>
            <a:endParaRPr sz="3177">
              <a:solidFill>
                <a:schemeClr val="dk1"/>
              </a:solidFill>
              <a:latin typeface="Times New Roman"/>
              <a:ea typeface="Times New Roman"/>
              <a:cs typeface="Times New Roman"/>
              <a:sym typeface="Times New Roman"/>
            </a:endParaRPr>
          </a:p>
          <a:p>
            <a:pPr marL="0" marR="0" lvl="0" indent="0" algn="l" rtl="0">
              <a:spcBef>
                <a:spcPts val="40"/>
              </a:spcBef>
              <a:spcAft>
                <a:spcPts val="0"/>
              </a:spcAft>
              <a:buNone/>
            </a:pPr>
            <a:endParaRPr sz="3530">
              <a:solidFill>
                <a:schemeClr val="dk1"/>
              </a:solidFill>
              <a:latin typeface="Times New Roman"/>
              <a:ea typeface="Times New Roman"/>
              <a:cs typeface="Times New Roman"/>
              <a:sym typeface="Times New Roman"/>
            </a:endParaRPr>
          </a:p>
          <a:p>
            <a:pPr marL="36421" marR="0" lvl="0" indent="0" algn="l" rtl="0">
              <a:spcBef>
                <a:spcPts val="0"/>
              </a:spcBef>
              <a:spcAft>
                <a:spcPts val="0"/>
              </a:spcAft>
              <a:buNone/>
            </a:pPr>
            <a:r>
              <a:rPr lang="en-IN" sz="2824" b="1">
                <a:solidFill>
                  <a:srgbClr val="0033CC"/>
                </a:solidFill>
                <a:latin typeface="Times New Roman"/>
                <a:ea typeface="Times New Roman"/>
                <a:cs typeface="Times New Roman"/>
                <a:sym typeface="Times New Roman"/>
              </a:rPr>
              <a:t>History</a:t>
            </a:r>
            <a:endParaRPr sz="2824">
              <a:solidFill>
                <a:schemeClr val="dk1"/>
              </a:solidFill>
              <a:latin typeface="Times New Roman"/>
              <a:ea typeface="Times New Roman"/>
              <a:cs typeface="Times New Roman"/>
              <a:sym typeface="Times New Roman"/>
            </a:endParaRPr>
          </a:p>
          <a:p>
            <a:pPr marL="11206" marR="0" lvl="2" indent="0" algn="l" rtl="0">
              <a:spcBef>
                <a:spcPts val="0"/>
              </a:spcBef>
              <a:spcAft>
                <a:spcPts val="0"/>
              </a:spcAft>
              <a:buNone/>
            </a:pPr>
            <a:r>
              <a:rPr lang="en-IN" sz="2824" b="1" i="0" u="none" strike="noStrike" cap="none">
                <a:solidFill>
                  <a:srgbClr val="0033CC"/>
                </a:solidFill>
                <a:latin typeface="Times New Roman"/>
                <a:ea typeface="Times New Roman"/>
                <a:cs typeface="Times New Roman"/>
                <a:sym typeface="Times New Roman"/>
              </a:rPr>
              <a:t>Criteria</a:t>
            </a:r>
            <a:endParaRPr sz="2824" b="0" i="0" u="none" strike="noStrike" cap="none">
              <a:solidFill>
                <a:schemeClr val="dk1"/>
              </a:solidFill>
              <a:latin typeface="Times New Roman"/>
              <a:ea typeface="Times New Roman"/>
              <a:cs typeface="Times New Roman"/>
              <a:sym typeface="Times New Roman"/>
            </a:endParaRPr>
          </a:p>
          <a:p>
            <a:pPr marL="11206" marR="0" lvl="2" indent="0" algn="l" rtl="0">
              <a:spcBef>
                <a:spcPts val="0"/>
              </a:spcBef>
              <a:spcAft>
                <a:spcPts val="0"/>
              </a:spcAft>
              <a:buNone/>
            </a:pPr>
            <a:r>
              <a:rPr lang="en-IN" sz="2824" b="1" i="0" u="none" strike="noStrike" cap="none">
                <a:solidFill>
                  <a:srgbClr val="0033CC"/>
                </a:solidFill>
                <a:latin typeface="Times New Roman"/>
                <a:ea typeface="Times New Roman"/>
                <a:cs typeface="Times New Roman"/>
                <a:sym typeface="Times New Roman"/>
              </a:rPr>
              <a:t>Rounds</a:t>
            </a:r>
            <a:endParaRPr sz="2824" b="0" i="0" u="none" strike="noStrike" cap="none">
              <a:solidFill>
                <a:schemeClr val="dk1"/>
              </a:solidFill>
              <a:latin typeface="Times New Roman"/>
              <a:ea typeface="Times New Roman"/>
              <a:cs typeface="Times New Roman"/>
              <a:sym typeface="Times New Roman"/>
            </a:endParaRPr>
          </a:p>
          <a:p>
            <a:pPr marL="11206" marR="0" lvl="2" indent="0" algn="l" rtl="0">
              <a:spcBef>
                <a:spcPts val="0"/>
              </a:spcBef>
              <a:spcAft>
                <a:spcPts val="0"/>
              </a:spcAft>
              <a:buNone/>
            </a:pPr>
            <a:r>
              <a:rPr lang="en-IN" sz="2824" b="1" i="0" u="none" strike="noStrike" cap="none">
                <a:solidFill>
                  <a:srgbClr val="0033CC"/>
                </a:solidFill>
                <a:latin typeface="Times New Roman"/>
                <a:ea typeface="Times New Roman"/>
                <a:cs typeface="Times New Roman"/>
                <a:sym typeface="Times New Roman"/>
              </a:rPr>
              <a:t>Data Units</a:t>
            </a:r>
            <a:endParaRPr sz="2824" b="0" i="0" u="none" strike="noStrike" cap="none">
              <a:solidFill>
                <a:schemeClr val="dk1"/>
              </a:solidFill>
              <a:latin typeface="Times New Roman"/>
              <a:ea typeface="Times New Roman"/>
              <a:cs typeface="Times New Roman"/>
              <a:sym typeface="Times New Roman"/>
            </a:endParaRPr>
          </a:p>
          <a:p>
            <a:pPr marL="11206" marR="0" lvl="2" indent="0" algn="l" rtl="0">
              <a:spcBef>
                <a:spcPts val="0"/>
              </a:spcBef>
              <a:spcAft>
                <a:spcPts val="0"/>
              </a:spcAft>
              <a:buNone/>
            </a:pPr>
            <a:r>
              <a:rPr lang="en-IN" sz="2824" b="1" i="0" u="none" strike="noStrike" cap="none">
                <a:solidFill>
                  <a:srgbClr val="0033CC"/>
                </a:solidFill>
                <a:latin typeface="Times New Roman"/>
                <a:ea typeface="Times New Roman"/>
                <a:cs typeface="Times New Roman"/>
                <a:sym typeface="Times New Roman"/>
              </a:rPr>
              <a:t>Structure of Each Round</a:t>
            </a:r>
            <a:endParaRPr sz="2824"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2333066" y="302875"/>
            <a:ext cx="2897280" cy="687858"/>
          </a:xfrm>
          <a:prstGeom prst="rect">
            <a:avLst/>
          </a:prstGeom>
          <a:noFill/>
          <a:ln>
            <a:noFill/>
          </a:ln>
        </p:spPr>
        <p:txBody>
          <a:bodyPr spcFirstLastPara="1" wrap="square" lIns="0" tIns="10625" rIns="0" bIns="0" anchor="ctr" anchorCtr="0">
            <a:spAutoFit/>
          </a:bodyPr>
          <a:lstStyle/>
          <a:p>
            <a:pPr marL="11206" lvl="0" indent="0" algn="l" rtl="0">
              <a:lnSpc>
                <a:spcPct val="100000"/>
              </a:lnSpc>
              <a:spcBef>
                <a:spcPts val="0"/>
              </a:spcBef>
              <a:spcAft>
                <a:spcPts val="0"/>
              </a:spcAft>
              <a:buClr>
                <a:srgbClr val="FF0000"/>
              </a:buClr>
              <a:buSzPts val="4400"/>
              <a:buFont typeface="Calibri"/>
              <a:buNone/>
            </a:pPr>
            <a:r>
              <a:rPr lang="en-IN">
                <a:solidFill>
                  <a:srgbClr val="FF0000"/>
                </a:solidFill>
              </a:rPr>
              <a:t>History.</a:t>
            </a:r>
            <a:endParaRPr/>
          </a:p>
        </p:txBody>
      </p:sp>
      <p:sp>
        <p:nvSpPr>
          <p:cNvPr id="239" name="Google Shape;239;p40"/>
          <p:cNvSpPr txBox="1"/>
          <p:nvPr/>
        </p:nvSpPr>
        <p:spPr>
          <a:xfrm>
            <a:off x="2333065" y="1228612"/>
            <a:ext cx="7525310" cy="2944811"/>
          </a:xfrm>
          <a:prstGeom prst="rect">
            <a:avLst/>
          </a:prstGeom>
          <a:noFill/>
          <a:ln>
            <a:noFill/>
          </a:ln>
        </p:spPr>
        <p:txBody>
          <a:bodyPr spcFirstLastPara="1" wrap="square" lIns="0" tIns="11200" rIns="0" bIns="0" anchor="t" anchorCtr="0">
            <a:spAutoFit/>
          </a:bodyPr>
          <a:lstStyle/>
          <a:p>
            <a:pPr marL="11206" marR="4483" lvl="0" indent="0" algn="just" rtl="0">
              <a:spcBef>
                <a:spcPts val="0"/>
              </a:spcBef>
              <a:spcAft>
                <a:spcPts val="0"/>
              </a:spcAft>
              <a:buNone/>
            </a:pPr>
            <a:r>
              <a:rPr lang="en-IN" sz="3177" b="1" i="1">
                <a:solidFill>
                  <a:schemeClr val="dk1"/>
                </a:solidFill>
                <a:latin typeface="Times New Roman"/>
                <a:ea typeface="Times New Roman"/>
                <a:cs typeface="Times New Roman"/>
                <a:sym typeface="Times New Roman"/>
              </a:rPr>
              <a:t>In February 2001, NIST announced that a draft of the  Federal Information Processing Standard (FIPS) was  available for public review and comment. Finally, AES  was published as FIPS 197 in the Federal Register in  December 2001.</a:t>
            </a:r>
            <a:endParaRPr sz="3177">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idx="4294967295"/>
          </p:nvPr>
        </p:nvSpPr>
        <p:spPr>
          <a:xfrm>
            <a:off x="1658471" y="1209892"/>
            <a:ext cx="2073088" cy="553976"/>
          </a:xfrm>
          <a:prstGeom prst="rect">
            <a:avLst/>
          </a:prstGeom>
          <a:noFill/>
          <a:ln>
            <a:noFill/>
          </a:ln>
        </p:spPr>
        <p:txBody>
          <a:bodyPr spcFirstLastPara="1" wrap="square" lIns="0" tIns="10625" rIns="0" bIns="0" anchor="ctr" anchorCtr="0">
            <a:spAutoFit/>
          </a:bodyPr>
          <a:lstStyle/>
          <a:p>
            <a:pPr marL="11206" lvl="0" indent="0" algn="l" rtl="0">
              <a:lnSpc>
                <a:spcPct val="100000"/>
              </a:lnSpc>
              <a:spcBef>
                <a:spcPts val="0"/>
              </a:spcBef>
              <a:spcAft>
                <a:spcPts val="0"/>
              </a:spcAft>
              <a:buClr>
                <a:srgbClr val="FF0000"/>
              </a:buClr>
              <a:buSzPts val="3530"/>
              <a:buFont typeface="Calibri"/>
              <a:buNone/>
            </a:pPr>
            <a:r>
              <a:rPr lang="en-IN" sz="3530">
                <a:solidFill>
                  <a:srgbClr val="FF0000"/>
                </a:solidFill>
              </a:rPr>
              <a:t>Criteria</a:t>
            </a:r>
            <a:endParaRPr sz="3530">
              <a:solidFill>
                <a:srgbClr val="FF0000"/>
              </a:solidFill>
            </a:endParaRPr>
          </a:p>
        </p:txBody>
      </p:sp>
      <p:sp>
        <p:nvSpPr>
          <p:cNvPr id="245" name="Google Shape;245;p41"/>
          <p:cNvSpPr txBox="1"/>
          <p:nvPr/>
        </p:nvSpPr>
        <p:spPr>
          <a:xfrm>
            <a:off x="2061882" y="2084294"/>
            <a:ext cx="8135471" cy="2455895"/>
          </a:xfrm>
          <a:prstGeom prst="rect">
            <a:avLst/>
          </a:prstGeom>
          <a:noFill/>
          <a:ln>
            <a:noFill/>
          </a:ln>
        </p:spPr>
        <p:txBody>
          <a:bodyPr spcFirstLastPara="1" wrap="square" lIns="0" tIns="11200" rIns="0" bIns="0" anchor="t" anchorCtr="0">
            <a:spAutoFit/>
          </a:bodyPr>
          <a:lstStyle/>
          <a:p>
            <a:pPr marL="11206" marR="4483" lvl="0" indent="0" algn="l" rtl="0">
              <a:spcBef>
                <a:spcPts val="0"/>
              </a:spcBef>
              <a:spcAft>
                <a:spcPts val="0"/>
              </a:spcAft>
              <a:buNone/>
            </a:pPr>
            <a:r>
              <a:rPr lang="en-IN" sz="3177" b="1" i="1">
                <a:solidFill>
                  <a:schemeClr val="dk1"/>
                </a:solidFill>
                <a:latin typeface="Times New Roman"/>
                <a:ea typeface="Times New Roman"/>
                <a:cs typeface="Times New Roman"/>
                <a:sym typeface="Times New Roman"/>
              </a:rPr>
              <a:t>The criteria defined by NIST for selecting AES  fall  into three areas:</a:t>
            </a:r>
            <a:endParaRPr sz="3177">
              <a:solidFill>
                <a:schemeClr val="dk1"/>
              </a:solidFill>
              <a:latin typeface="Times New Roman"/>
              <a:ea typeface="Times New Roman"/>
              <a:cs typeface="Times New Roman"/>
              <a:sym typeface="Times New Roman"/>
            </a:endParaRPr>
          </a:p>
          <a:p>
            <a:pPr marL="324988" marR="0" lvl="0" indent="-313781" algn="l" rtl="0">
              <a:spcBef>
                <a:spcPts val="0"/>
              </a:spcBef>
              <a:spcAft>
                <a:spcPts val="0"/>
              </a:spcAft>
              <a:buClr>
                <a:srgbClr val="FF0000"/>
              </a:buClr>
              <a:buSzPts val="3177"/>
              <a:buFont typeface="Times New Roman"/>
              <a:buAutoNum type="arabicPeriod"/>
            </a:pPr>
            <a:r>
              <a:rPr lang="en-IN" sz="3177" b="1" i="1">
                <a:solidFill>
                  <a:srgbClr val="FF0000"/>
                </a:solidFill>
                <a:latin typeface="Times New Roman"/>
                <a:ea typeface="Times New Roman"/>
                <a:cs typeface="Times New Roman"/>
                <a:sym typeface="Times New Roman"/>
              </a:rPr>
              <a:t>Security</a:t>
            </a:r>
            <a:endParaRPr sz="3177">
              <a:solidFill>
                <a:schemeClr val="dk1"/>
              </a:solidFill>
              <a:latin typeface="Times New Roman"/>
              <a:ea typeface="Times New Roman"/>
              <a:cs typeface="Times New Roman"/>
              <a:sym typeface="Times New Roman"/>
            </a:endParaRPr>
          </a:p>
          <a:p>
            <a:pPr marL="324988" marR="0" lvl="0" indent="-314342" algn="l" rtl="0">
              <a:spcBef>
                <a:spcPts val="0"/>
              </a:spcBef>
              <a:spcAft>
                <a:spcPts val="0"/>
              </a:spcAft>
              <a:buClr>
                <a:srgbClr val="FF0000"/>
              </a:buClr>
              <a:buSzPts val="3177"/>
              <a:buFont typeface="Times New Roman"/>
              <a:buAutoNum type="arabicPeriod"/>
            </a:pPr>
            <a:r>
              <a:rPr lang="en-IN" sz="3177" b="1" i="1">
                <a:solidFill>
                  <a:srgbClr val="FF0000"/>
                </a:solidFill>
                <a:latin typeface="Times New Roman"/>
                <a:ea typeface="Times New Roman"/>
                <a:cs typeface="Times New Roman"/>
                <a:sym typeface="Times New Roman"/>
              </a:rPr>
              <a:t>Cost</a:t>
            </a:r>
            <a:endParaRPr sz="3177">
              <a:solidFill>
                <a:schemeClr val="dk1"/>
              </a:solidFill>
              <a:latin typeface="Times New Roman"/>
              <a:ea typeface="Times New Roman"/>
              <a:cs typeface="Times New Roman"/>
              <a:sym typeface="Times New Roman"/>
            </a:endParaRPr>
          </a:p>
          <a:p>
            <a:pPr marL="324428" marR="0" lvl="0" indent="-313781" algn="l" rtl="0">
              <a:spcBef>
                <a:spcPts val="0"/>
              </a:spcBef>
              <a:spcAft>
                <a:spcPts val="0"/>
              </a:spcAft>
              <a:buClr>
                <a:srgbClr val="FF0000"/>
              </a:buClr>
              <a:buSzPts val="3177"/>
              <a:buFont typeface="Times New Roman"/>
              <a:buAutoNum type="arabicPeriod"/>
            </a:pPr>
            <a:r>
              <a:rPr lang="en-IN" sz="3177" b="1" i="1">
                <a:solidFill>
                  <a:srgbClr val="FF0000"/>
                </a:solidFill>
                <a:latin typeface="Times New Roman"/>
                <a:ea typeface="Times New Roman"/>
                <a:cs typeface="Times New Roman"/>
                <a:sym typeface="Times New Roman"/>
              </a:rPr>
              <a:t>Implementation.</a:t>
            </a:r>
            <a:endParaRPr sz="3177">
              <a:solidFill>
                <a:schemeClr val="dk1"/>
              </a:solidFill>
              <a:latin typeface="Times New Roman"/>
              <a:ea typeface="Times New Roman"/>
              <a:cs typeface="Times New Roman"/>
              <a:sym typeface="Times New Roman"/>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p:nvPr>
        </p:nvSpPr>
        <p:spPr>
          <a:xfrm>
            <a:off x="2465294" y="302875"/>
            <a:ext cx="2818279" cy="687858"/>
          </a:xfrm>
          <a:prstGeom prst="rect">
            <a:avLst/>
          </a:prstGeom>
          <a:noFill/>
          <a:ln>
            <a:noFill/>
          </a:ln>
        </p:spPr>
        <p:txBody>
          <a:bodyPr spcFirstLastPara="1" wrap="square" lIns="0" tIns="10625" rIns="0" bIns="0" anchor="ctr" anchorCtr="0">
            <a:spAutoFit/>
          </a:bodyPr>
          <a:lstStyle/>
          <a:p>
            <a:pPr marL="11206" lvl="0" indent="0" algn="l" rtl="0">
              <a:lnSpc>
                <a:spcPct val="100000"/>
              </a:lnSpc>
              <a:spcBef>
                <a:spcPts val="0"/>
              </a:spcBef>
              <a:spcAft>
                <a:spcPts val="0"/>
              </a:spcAft>
              <a:buClr>
                <a:srgbClr val="FF0000"/>
              </a:buClr>
              <a:buSzPts val="4400"/>
              <a:buFont typeface="Calibri"/>
              <a:buNone/>
            </a:pPr>
            <a:r>
              <a:rPr lang="en-IN">
                <a:solidFill>
                  <a:srgbClr val="FF0000"/>
                </a:solidFill>
              </a:rPr>
              <a:t>Rounds</a:t>
            </a:r>
            <a:endParaRPr>
              <a:solidFill>
                <a:srgbClr val="FF0000"/>
              </a:solidFill>
            </a:endParaRPr>
          </a:p>
        </p:txBody>
      </p:sp>
      <p:sp>
        <p:nvSpPr>
          <p:cNvPr id="251" name="Google Shape;251;p42"/>
          <p:cNvSpPr/>
          <p:nvPr/>
        </p:nvSpPr>
        <p:spPr>
          <a:xfrm>
            <a:off x="2465294" y="3765176"/>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252" name="Google Shape;252;p42"/>
          <p:cNvSpPr/>
          <p:nvPr/>
        </p:nvSpPr>
        <p:spPr>
          <a:xfrm>
            <a:off x="2467311" y="5849471"/>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253" name="Google Shape;253;p42"/>
          <p:cNvSpPr txBox="1"/>
          <p:nvPr/>
        </p:nvSpPr>
        <p:spPr>
          <a:xfrm>
            <a:off x="2498912" y="3846532"/>
            <a:ext cx="7126941" cy="1933409"/>
          </a:xfrm>
          <a:prstGeom prst="rect">
            <a:avLst/>
          </a:prstGeom>
          <a:solidFill>
            <a:srgbClr val="99FF33"/>
          </a:solidFill>
          <a:ln>
            <a:noFill/>
          </a:ln>
        </p:spPr>
        <p:txBody>
          <a:bodyPr spcFirstLastPara="1" wrap="square" lIns="0" tIns="31925" rIns="0" bIns="0" anchor="t" anchorCtr="0">
            <a:spAutoFit/>
          </a:bodyPr>
          <a:lstStyle/>
          <a:p>
            <a:pPr marL="282403" marR="276240" lvl="0" indent="0" algn="ctr" rtl="0">
              <a:spcBef>
                <a:spcPts val="0"/>
              </a:spcBef>
              <a:spcAft>
                <a:spcPts val="0"/>
              </a:spcAft>
              <a:buNone/>
            </a:pPr>
            <a:r>
              <a:rPr lang="en-IN" sz="2471" b="1">
                <a:solidFill>
                  <a:schemeClr val="dk1"/>
                </a:solidFill>
                <a:latin typeface="Arial"/>
                <a:ea typeface="Arial"/>
                <a:cs typeface="Arial"/>
                <a:sym typeface="Arial"/>
              </a:rPr>
              <a:t>AES has defined three versions, with 10, 12,  and 14 rounds.</a:t>
            </a:r>
            <a:endParaRPr sz="2471">
              <a:solidFill>
                <a:schemeClr val="dk1"/>
              </a:solidFill>
              <a:latin typeface="Arial"/>
              <a:ea typeface="Arial"/>
              <a:cs typeface="Arial"/>
              <a:sym typeface="Arial"/>
            </a:endParaRPr>
          </a:p>
          <a:p>
            <a:pPr marL="217966" marR="211802" lvl="0" indent="0" algn="ctr" rtl="0">
              <a:spcBef>
                <a:spcPts val="0"/>
              </a:spcBef>
              <a:spcAft>
                <a:spcPts val="0"/>
              </a:spcAft>
              <a:buNone/>
            </a:pPr>
            <a:r>
              <a:rPr lang="en-IN" sz="2471" b="1">
                <a:solidFill>
                  <a:schemeClr val="dk1"/>
                </a:solidFill>
                <a:latin typeface="Arial"/>
                <a:ea typeface="Arial"/>
                <a:cs typeface="Arial"/>
                <a:sym typeface="Arial"/>
              </a:rPr>
              <a:t>Each version uses a different cipher key size  (128, 192, or 256), but the round keys are</a:t>
            </a:r>
            <a:endParaRPr sz="2471">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r>
              <a:rPr lang="en-IN" sz="2471" b="1">
                <a:solidFill>
                  <a:schemeClr val="dk1"/>
                </a:solidFill>
                <a:latin typeface="Arial"/>
                <a:ea typeface="Arial"/>
                <a:cs typeface="Arial"/>
                <a:sym typeface="Arial"/>
              </a:rPr>
              <a:t>always 128 bits.</a:t>
            </a:r>
            <a:endParaRPr sz="2471">
              <a:solidFill>
                <a:schemeClr val="dk1"/>
              </a:solidFill>
              <a:latin typeface="Arial"/>
              <a:ea typeface="Arial"/>
              <a:cs typeface="Arial"/>
              <a:sym typeface="Arial"/>
            </a:endParaRPr>
          </a:p>
        </p:txBody>
      </p:sp>
      <p:sp>
        <p:nvSpPr>
          <p:cNvPr id="254" name="Google Shape;254;p42"/>
          <p:cNvSpPr/>
          <p:nvPr/>
        </p:nvSpPr>
        <p:spPr>
          <a:xfrm>
            <a:off x="2465294" y="3198382"/>
            <a:ext cx="1008529" cy="49955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255" name="Google Shape;255;p42"/>
          <p:cNvSpPr txBox="1"/>
          <p:nvPr/>
        </p:nvSpPr>
        <p:spPr>
          <a:xfrm>
            <a:off x="2400299" y="1363755"/>
            <a:ext cx="7121898" cy="2272255"/>
          </a:xfrm>
          <a:prstGeom prst="rect">
            <a:avLst/>
          </a:prstGeom>
          <a:noFill/>
          <a:ln>
            <a:noFill/>
          </a:ln>
        </p:spPr>
        <p:txBody>
          <a:bodyPr spcFirstLastPara="1" wrap="square" lIns="0" tIns="11200" rIns="0" bIns="0" anchor="t" anchorCtr="0">
            <a:spAutoFit/>
          </a:bodyPr>
          <a:lstStyle/>
          <a:p>
            <a:pPr marL="11206" marR="4483" lvl="0" indent="0" algn="just" rtl="0">
              <a:spcBef>
                <a:spcPts val="0"/>
              </a:spcBef>
              <a:spcAft>
                <a:spcPts val="0"/>
              </a:spcAft>
              <a:buNone/>
            </a:pPr>
            <a:r>
              <a:rPr lang="en-IN" sz="2471" b="1" i="1">
                <a:solidFill>
                  <a:schemeClr val="dk1"/>
                </a:solidFill>
                <a:latin typeface="Times New Roman"/>
                <a:ea typeface="Times New Roman"/>
                <a:cs typeface="Times New Roman"/>
                <a:sym typeface="Times New Roman"/>
              </a:rPr>
              <a:t>AES is a non-Feistel cipher that encrypts and decrypts  a data block of 128 bits. It uses 10, 12, or 14 rounds.  The key size, which can be 128, 192, or 256 bits,  depends on the number of rounds.</a:t>
            </a:r>
            <a:endParaRPr sz="2471">
              <a:solidFill>
                <a:schemeClr val="dk1"/>
              </a:solidFill>
              <a:latin typeface="Times New Roman"/>
              <a:ea typeface="Times New Roman"/>
              <a:cs typeface="Times New Roman"/>
              <a:sym typeface="Times New Roman"/>
            </a:endParaRPr>
          </a:p>
          <a:p>
            <a:pPr marL="0" marR="0" lvl="0" indent="0" algn="l" rtl="0">
              <a:spcBef>
                <a:spcPts val="35"/>
              </a:spcBef>
              <a:spcAft>
                <a:spcPts val="0"/>
              </a:spcAft>
              <a:buNone/>
            </a:pPr>
            <a:endParaRPr sz="2338">
              <a:solidFill>
                <a:schemeClr val="dk1"/>
              </a:solidFill>
              <a:latin typeface="Times New Roman"/>
              <a:ea typeface="Times New Roman"/>
              <a:cs typeface="Times New Roman"/>
              <a:sym typeface="Times New Roman"/>
            </a:endParaRPr>
          </a:p>
          <a:p>
            <a:pPr marL="263352" marR="0" lvl="0" indent="0" algn="l" rtl="0">
              <a:spcBef>
                <a:spcPts val="4"/>
              </a:spcBef>
              <a:spcAft>
                <a:spcPts val="0"/>
              </a:spcAft>
              <a:buNone/>
            </a:pPr>
            <a:r>
              <a:rPr lang="en-IN" sz="2471" b="1" i="1">
                <a:solidFill>
                  <a:srgbClr val="FF0000"/>
                </a:solidFill>
                <a:latin typeface="Times New Roman"/>
                <a:ea typeface="Times New Roman"/>
                <a:cs typeface="Times New Roman"/>
                <a:sym typeface="Times New Roman"/>
              </a:rPr>
              <a:t>Note</a:t>
            </a:r>
            <a:endParaRPr sz="2471">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Need of Encryption</a:t>
            </a:r>
            <a:endParaRPr/>
          </a:p>
        </p:txBody>
      </p:sp>
      <p:sp>
        <p:nvSpPr>
          <p:cNvPr id="100" name="Google Shape;100;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Confidentiality</a:t>
            </a:r>
            <a:endParaRPr/>
          </a:p>
          <a:p>
            <a:pPr marL="228600" lvl="0" indent="-228600" algn="l" rtl="0">
              <a:lnSpc>
                <a:spcPct val="90000"/>
              </a:lnSpc>
              <a:spcBef>
                <a:spcPts val="1000"/>
              </a:spcBef>
              <a:spcAft>
                <a:spcPts val="0"/>
              </a:spcAft>
              <a:buClr>
                <a:schemeClr val="dk1"/>
              </a:buClr>
              <a:buSzPts val="2800"/>
              <a:buChar char="•"/>
            </a:pPr>
            <a:r>
              <a:rPr lang="en-IN"/>
              <a:t>Integrity</a:t>
            </a:r>
            <a:endParaRPr/>
          </a:p>
          <a:p>
            <a:pPr marL="228600" lvl="0" indent="-228600" algn="l" rtl="0">
              <a:lnSpc>
                <a:spcPct val="90000"/>
              </a:lnSpc>
              <a:spcBef>
                <a:spcPts val="1000"/>
              </a:spcBef>
              <a:spcAft>
                <a:spcPts val="0"/>
              </a:spcAft>
              <a:buClr>
                <a:schemeClr val="dk1"/>
              </a:buClr>
              <a:buSzPts val="2800"/>
              <a:buChar char="•"/>
            </a:pPr>
            <a:r>
              <a:rPr lang="en-IN"/>
              <a:t>Authentication</a:t>
            </a:r>
            <a:endParaRPr/>
          </a:p>
          <a:p>
            <a:pPr marL="228600" lvl="0" indent="-228600" algn="l" rtl="0">
              <a:lnSpc>
                <a:spcPct val="90000"/>
              </a:lnSpc>
              <a:spcBef>
                <a:spcPts val="1000"/>
              </a:spcBef>
              <a:spcAft>
                <a:spcPts val="0"/>
              </a:spcAft>
              <a:buClr>
                <a:schemeClr val="dk1"/>
              </a:buClr>
              <a:buSzPts val="2800"/>
              <a:buChar char="•"/>
            </a:pPr>
            <a:r>
              <a:rPr lang="en-IN"/>
              <a:t>Non repudiation</a:t>
            </a:r>
            <a:endParaRPr/>
          </a:p>
          <a:p>
            <a:pPr marL="228600" lvl="0" indent="-228600" algn="l" rtl="0">
              <a:lnSpc>
                <a:spcPct val="90000"/>
              </a:lnSpc>
              <a:spcBef>
                <a:spcPts val="1000"/>
              </a:spcBef>
              <a:spcAft>
                <a:spcPts val="0"/>
              </a:spcAft>
              <a:buClr>
                <a:schemeClr val="dk1"/>
              </a:buClr>
              <a:buSzPts val="2800"/>
              <a:buChar char="•"/>
            </a:pPr>
            <a:r>
              <a:rPr lang="en-IN"/>
              <a:t>Access control</a:t>
            </a:r>
            <a:endParaRPr/>
          </a:p>
          <a:p>
            <a:pPr marL="228600" lvl="0" indent="-228600" algn="l" rtl="0">
              <a:lnSpc>
                <a:spcPct val="90000"/>
              </a:lnSpc>
              <a:spcBef>
                <a:spcPts val="1000"/>
              </a:spcBef>
              <a:spcAft>
                <a:spcPts val="0"/>
              </a:spcAft>
              <a:buClr>
                <a:schemeClr val="dk1"/>
              </a:buClr>
              <a:buSzPts val="2800"/>
              <a:buChar char="•"/>
            </a:pPr>
            <a:r>
              <a:rPr lang="en-IN"/>
              <a:t>Availability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3"/>
          <p:cNvSpPr txBox="1"/>
          <p:nvPr/>
        </p:nvSpPr>
        <p:spPr>
          <a:xfrm>
            <a:off x="2988608" y="1229958"/>
            <a:ext cx="5111003" cy="28292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1765" b="1" i="1">
                <a:solidFill>
                  <a:schemeClr val="dk1"/>
                </a:solidFill>
                <a:latin typeface="Times New Roman"/>
                <a:ea typeface="Times New Roman"/>
                <a:cs typeface="Times New Roman"/>
                <a:sym typeface="Times New Roman"/>
              </a:rPr>
              <a:t>General design of AES encryption cipher</a:t>
            </a:r>
            <a:endParaRPr sz="1765">
              <a:solidFill>
                <a:schemeClr val="dk1"/>
              </a:solidFill>
              <a:latin typeface="Times New Roman"/>
              <a:ea typeface="Times New Roman"/>
              <a:cs typeface="Times New Roman"/>
              <a:sym typeface="Times New Roman"/>
            </a:endParaRPr>
          </a:p>
        </p:txBody>
      </p:sp>
      <p:sp>
        <p:nvSpPr>
          <p:cNvPr id="261" name="Google Shape;261;p43"/>
          <p:cNvSpPr/>
          <p:nvPr/>
        </p:nvSpPr>
        <p:spPr>
          <a:xfrm>
            <a:off x="2773904" y="1955875"/>
            <a:ext cx="6751096" cy="436424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44"/>
          <p:cNvSpPr txBox="1"/>
          <p:nvPr/>
        </p:nvSpPr>
        <p:spPr>
          <a:xfrm>
            <a:off x="3139887" y="420445"/>
            <a:ext cx="2610971" cy="445356"/>
          </a:xfrm>
          <a:prstGeom prst="rect">
            <a:avLst/>
          </a:prstGeom>
          <a:noFill/>
          <a:ln>
            <a:noFill/>
          </a:ln>
        </p:spPr>
        <p:txBody>
          <a:bodyPr spcFirstLastPara="1" wrap="square" lIns="0" tIns="10625" rIns="0" bIns="0" anchor="t" anchorCtr="0">
            <a:spAutoFit/>
          </a:bodyPr>
          <a:lstStyle/>
          <a:p>
            <a:pPr marL="11206" marR="0" lvl="0" indent="0" algn="l" rtl="0">
              <a:spcBef>
                <a:spcPts val="0"/>
              </a:spcBef>
              <a:spcAft>
                <a:spcPts val="0"/>
              </a:spcAft>
              <a:buNone/>
            </a:pPr>
            <a:r>
              <a:rPr lang="en-IN" sz="2824" b="1" i="1">
                <a:solidFill>
                  <a:srgbClr val="FF0000"/>
                </a:solidFill>
                <a:latin typeface="Times New Roman"/>
                <a:ea typeface="Times New Roman"/>
                <a:cs typeface="Times New Roman"/>
                <a:sym typeface="Times New Roman"/>
              </a:rPr>
              <a:t>Data Units.</a:t>
            </a:r>
            <a:endParaRPr sz="2824">
              <a:solidFill>
                <a:schemeClr val="dk1"/>
              </a:solidFill>
              <a:latin typeface="Times New Roman"/>
              <a:ea typeface="Times New Roman"/>
              <a:cs typeface="Times New Roman"/>
              <a:sym typeface="Times New Roman"/>
            </a:endParaRPr>
          </a:p>
        </p:txBody>
      </p:sp>
      <p:sp>
        <p:nvSpPr>
          <p:cNvPr id="267" name="Google Shape;267;p44"/>
          <p:cNvSpPr txBox="1"/>
          <p:nvPr/>
        </p:nvSpPr>
        <p:spPr>
          <a:xfrm>
            <a:off x="4421392" y="1028252"/>
            <a:ext cx="3471582" cy="28292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1765" b="1" i="1">
                <a:solidFill>
                  <a:schemeClr val="dk1"/>
                </a:solidFill>
                <a:latin typeface="Times New Roman"/>
                <a:ea typeface="Times New Roman"/>
                <a:cs typeface="Times New Roman"/>
                <a:sym typeface="Times New Roman"/>
              </a:rPr>
              <a:t>Data units used in AES</a:t>
            </a:r>
            <a:endParaRPr sz="1765">
              <a:solidFill>
                <a:schemeClr val="dk1"/>
              </a:solidFill>
              <a:latin typeface="Times New Roman"/>
              <a:ea typeface="Times New Roman"/>
              <a:cs typeface="Times New Roman"/>
              <a:sym typeface="Times New Roman"/>
            </a:endParaRPr>
          </a:p>
        </p:txBody>
      </p:sp>
      <p:sp>
        <p:nvSpPr>
          <p:cNvPr id="268" name="Google Shape;268;p44"/>
          <p:cNvSpPr/>
          <p:nvPr/>
        </p:nvSpPr>
        <p:spPr>
          <a:xfrm>
            <a:off x="2395370" y="1577341"/>
            <a:ext cx="7533041" cy="460830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5"/>
          <p:cNvSpPr txBox="1"/>
          <p:nvPr/>
        </p:nvSpPr>
        <p:spPr>
          <a:xfrm>
            <a:off x="3100892" y="1633370"/>
            <a:ext cx="5745816" cy="33723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2118" b="1">
                <a:solidFill>
                  <a:srgbClr val="3333CC"/>
                </a:solidFill>
                <a:latin typeface="Times New Roman"/>
                <a:ea typeface="Times New Roman"/>
                <a:cs typeface="Times New Roman"/>
                <a:sym typeface="Times New Roman"/>
              </a:rPr>
              <a:t>	</a:t>
            </a:r>
            <a:r>
              <a:rPr lang="en-IN" sz="1765" b="1" i="1">
                <a:solidFill>
                  <a:schemeClr val="dk1"/>
                </a:solidFill>
                <a:latin typeface="Times New Roman"/>
                <a:ea typeface="Times New Roman"/>
                <a:cs typeface="Times New Roman"/>
                <a:sym typeface="Times New Roman"/>
              </a:rPr>
              <a:t>Block-to-state and state-to-block transformation</a:t>
            </a:r>
            <a:endParaRPr sz="1765">
              <a:solidFill>
                <a:schemeClr val="dk1"/>
              </a:solidFill>
              <a:latin typeface="Times New Roman"/>
              <a:ea typeface="Times New Roman"/>
              <a:cs typeface="Times New Roman"/>
              <a:sym typeface="Times New Roman"/>
            </a:endParaRPr>
          </a:p>
        </p:txBody>
      </p:sp>
      <p:sp>
        <p:nvSpPr>
          <p:cNvPr id="274" name="Google Shape;274;p45"/>
          <p:cNvSpPr/>
          <p:nvPr/>
        </p:nvSpPr>
        <p:spPr>
          <a:xfrm>
            <a:off x="2908375" y="2548217"/>
            <a:ext cx="6751096" cy="336848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6"/>
          <p:cNvSpPr txBox="1"/>
          <p:nvPr/>
        </p:nvSpPr>
        <p:spPr>
          <a:xfrm>
            <a:off x="4153796" y="2171252"/>
            <a:ext cx="3809440" cy="28292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1765" b="1" i="1">
                <a:solidFill>
                  <a:schemeClr val="dk1"/>
                </a:solidFill>
                <a:latin typeface="Times New Roman"/>
                <a:ea typeface="Times New Roman"/>
                <a:cs typeface="Times New Roman"/>
                <a:sym typeface="Times New Roman"/>
              </a:rPr>
              <a:t>Changing plaintext to state</a:t>
            </a:r>
            <a:endParaRPr sz="1765">
              <a:solidFill>
                <a:schemeClr val="dk1"/>
              </a:solidFill>
              <a:latin typeface="Times New Roman"/>
              <a:ea typeface="Times New Roman"/>
              <a:cs typeface="Times New Roman"/>
              <a:sym typeface="Times New Roman"/>
            </a:endParaRPr>
          </a:p>
        </p:txBody>
      </p:sp>
      <p:sp>
        <p:nvSpPr>
          <p:cNvPr id="280" name="Google Shape;280;p46"/>
          <p:cNvSpPr/>
          <p:nvPr/>
        </p:nvSpPr>
        <p:spPr>
          <a:xfrm>
            <a:off x="2395370" y="3178884"/>
            <a:ext cx="7326575" cy="199823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47"/>
          <p:cNvSpPr txBox="1"/>
          <p:nvPr/>
        </p:nvSpPr>
        <p:spPr>
          <a:xfrm>
            <a:off x="3139887" y="420445"/>
            <a:ext cx="4653803" cy="445356"/>
          </a:xfrm>
          <a:prstGeom prst="rect">
            <a:avLst/>
          </a:prstGeom>
          <a:noFill/>
          <a:ln>
            <a:noFill/>
          </a:ln>
        </p:spPr>
        <p:txBody>
          <a:bodyPr spcFirstLastPara="1" wrap="square" lIns="0" tIns="10625" rIns="0" bIns="0" anchor="t" anchorCtr="0">
            <a:spAutoFit/>
          </a:bodyPr>
          <a:lstStyle/>
          <a:p>
            <a:pPr marL="11206" marR="0" lvl="0" indent="0" algn="l" rtl="0">
              <a:spcBef>
                <a:spcPts val="0"/>
              </a:spcBef>
              <a:spcAft>
                <a:spcPts val="0"/>
              </a:spcAft>
              <a:buNone/>
            </a:pPr>
            <a:r>
              <a:rPr lang="en-IN" sz="2824" b="1" i="1">
                <a:solidFill>
                  <a:srgbClr val="FF0000"/>
                </a:solidFill>
                <a:latin typeface="Times New Roman"/>
                <a:ea typeface="Times New Roman"/>
                <a:cs typeface="Times New Roman"/>
                <a:sym typeface="Times New Roman"/>
              </a:rPr>
              <a:t>Structure of Each Round</a:t>
            </a:r>
            <a:endParaRPr sz="2824">
              <a:solidFill>
                <a:schemeClr val="dk1"/>
              </a:solidFill>
              <a:latin typeface="Times New Roman"/>
              <a:ea typeface="Times New Roman"/>
              <a:cs typeface="Times New Roman"/>
              <a:sym typeface="Times New Roman"/>
            </a:endParaRPr>
          </a:p>
        </p:txBody>
      </p:sp>
      <p:sp>
        <p:nvSpPr>
          <p:cNvPr id="286" name="Google Shape;286;p47"/>
          <p:cNvSpPr txBox="1"/>
          <p:nvPr/>
        </p:nvSpPr>
        <p:spPr>
          <a:xfrm>
            <a:off x="3400761" y="961017"/>
            <a:ext cx="5511613" cy="28292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1765" b="1" i="1">
                <a:solidFill>
                  <a:schemeClr val="dk1"/>
                </a:solidFill>
                <a:latin typeface="Times New Roman"/>
                <a:ea typeface="Times New Roman"/>
                <a:cs typeface="Times New Roman"/>
                <a:sym typeface="Times New Roman"/>
              </a:rPr>
              <a:t>Structure of each round at the encryption site</a:t>
            </a:r>
            <a:endParaRPr sz="1765">
              <a:solidFill>
                <a:schemeClr val="dk1"/>
              </a:solidFill>
              <a:latin typeface="Times New Roman"/>
              <a:ea typeface="Times New Roman"/>
              <a:cs typeface="Times New Roman"/>
              <a:sym typeface="Times New Roman"/>
            </a:endParaRPr>
          </a:p>
        </p:txBody>
      </p:sp>
      <p:sp>
        <p:nvSpPr>
          <p:cNvPr id="287" name="Google Shape;287;p47"/>
          <p:cNvSpPr/>
          <p:nvPr/>
        </p:nvSpPr>
        <p:spPr>
          <a:xfrm>
            <a:off x="4809117" y="1546412"/>
            <a:ext cx="4581412" cy="472059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8"/>
          <p:cNvSpPr txBox="1"/>
          <p:nvPr/>
        </p:nvSpPr>
        <p:spPr>
          <a:xfrm>
            <a:off x="2398059" y="941295"/>
            <a:ext cx="7121898" cy="1545069"/>
          </a:xfrm>
          <a:prstGeom prst="rect">
            <a:avLst/>
          </a:prstGeom>
          <a:noFill/>
          <a:ln>
            <a:noFill/>
          </a:ln>
        </p:spPr>
        <p:txBody>
          <a:bodyPr spcFirstLastPara="1" wrap="square" lIns="0" tIns="11200" rIns="0" bIns="0" anchor="t" anchorCtr="0">
            <a:spAutoFit/>
          </a:bodyPr>
          <a:lstStyle/>
          <a:p>
            <a:pPr marL="11206" marR="4483" lvl="0" indent="0" algn="just" rtl="0">
              <a:spcBef>
                <a:spcPts val="0"/>
              </a:spcBef>
              <a:spcAft>
                <a:spcPts val="0"/>
              </a:spcAft>
              <a:buNone/>
            </a:pPr>
            <a:r>
              <a:rPr lang="en-IN" sz="2471">
                <a:solidFill>
                  <a:schemeClr val="dk1"/>
                </a:solidFill>
                <a:latin typeface="Times New Roman"/>
                <a:ea typeface="Times New Roman"/>
                <a:cs typeface="Times New Roman"/>
                <a:sym typeface="Times New Roman"/>
              </a:rPr>
              <a:t>TRANSFORMATIONS</a:t>
            </a:r>
            <a:endParaRPr sz="2471" b="1" i="1">
              <a:solidFill>
                <a:schemeClr val="dk1"/>
              </a:solidFill>
              <a:latin typeface="Times New Roman"/>
              <a:ea typeface="Times New Roman"/>
              <a:cs typeface="Times New Roman"/>
              <a:sym typeface="Times New Roman"/>
            </a:endParaRPr>
          </a:p>
          <a:p>
            <a:pPr marL="11206" marR="4483" lvl="0" indent="0" algn="just" rtl="0">
              <a:spcBef>
                <a:spcPts val="88"/>
              </a:spcBef>
              <a:spcAft>
                <a:spcPts val="0"/>
              </a:spcAft>
              <a:buNone/>
            </a:pPr>
            <a:r>
              <a:rPr lang="en-IN" sz="2471" b="1" i="1">
                <a:solidFill>
                  <a:schemeClr val="dk1"/>
                </a:solidFill>
                <a:latin typeface="Times New Roman"/>
                <a:ea typeface="Times New Roman"/>
                <a:cs typeface="Times New Roman"/>
                <a:sym typeface="Times New Roman"/>
              </a:rPr>
              <a:t>To provide security, AES uses four types of  transformations: substitution, permutation, mixing,  and key-adding.</a:t>
            </a:r>
            <a:endParaRPr sz="2471">
              <a:solidFill>
                <a:schemeClr val="dk1"/>
              </a:solidFill>
              <a:latin typeface="Times New Roman"/>
              <a:ea typeface="Times New Roman"/>
              <a:cs typeface="Times New Roman"/>
              <a:sym typeface="Times New Roman"/>
            </a:endParaRPr>
          </a:p>
        </p:txBody>
      </p:sp>
      <p:sp>
        <p:nvSpPr>
          <p:cNvPr id="293" name="Google Shape;293;p48"/>
          <p:cNvSpPr txBox="1"/>
          <p:nvPr/>
        </p:nvSpPr>
        <p:spPr>
          <a:xfrm>
            <a:off x="2532530" y="2689412"/>
            <a:ext cx="6723529" cy="1811974"/>
          </a:xfrm>
          <a:prstGeom prst="rect">
            <a:avLst/>
          </a:prstGeom>
          <a:noFill/>
          <a:ln>
            <a:noFill/>
          </a:ln>
        </p:spPr>
        <p:txBody>
          <a:bodyPr spcFirstLastPara="1" wrap="square" lIns="0" tIns="63300" rIns="0" bIns="0" anchor="t" anchorCtr="0">
            <a:spAutoFit/>
          </a:bodyPr>
          <a:lstStyle/>
          <a:p>
            <a:pPr marL="36421" marR="0" lvl="0" indent="0" algn="l" rtl="0">
              <a:spcBef>
                <a:spcPts val="0"/>
              </a:spcBef>
              <a:spcAft>
                <a:spcPts val="0"/>
              </a:spcAft>
              <a:buNone/>
            </a:pPr>
            <a:r>
              <a:rPr lang="en-IN" sz="2471" b="1" i="1" u="sng">
                <a:solidFill>
                  <a:srgbClr val="FF0000"/>
                </a:solidFill>
                <a:latin typeface="Times New Roman"/>
                <a:ea typeface="Times New Roman"/>
                <a:cs typeface="Times New Roman"/>
                <a:sym typeface="Times New Roman"/>
              </a:rPr>
              <a:t>Topics </a:t>
            </a:r>
            <a:endParaRPr sz="2471" b="1" i="1" u="sng">
              <a:solidFill>
                <a:srgbClr val="FF0000"/>
              </a:solidFill>
              <a:latin typeface="Times New Roman"/>
              <a:ea typeface="Times New Roman"/>
              <a:cs typeface="Times New Roman"/>
              <a:sym typeface="Times New Roman"/>
            </a:endParaRPr>
          </a:p>
          <a:p>
            <a:pPr marL="36421" marR="0" lvl="0" indent="0" algn="l" rtl="0">
              <a:spcBef>
                <a:spcPts val="499"/>
              </a:spcBef>
              <a:spcAft>
                <a:spcPts val="0"/>
              </a:spcAft>
              <a:buNone/>
            </a:pPr>
            <a:r>
              <a:rPr lang="en-IN" sz="2118" b="1">
                <a:solidFill>
                  <a:srgbClr val="0033CC"/>
                </a:solidFill>
                <a:latin typeface="Times New Roman"/>
                <a:ea typeface="Times New Roman"/>
                <a:cs typeface="Times New Roman"/>
                <a:sym typeface="Times New Roman"/>
              </a:rPr>
              <a:t>Substitution</a:t>
            </a:r>
            <a:endParaRPr sz="2118">
              <a:solidFill>
                <a:schemeClr val="dk1"/>
              </a:solidFill>
              <a:latin typeface="Times New Roman"/>
              <a:ea typeface="Times New Roman"/>
              <a:cs typeface="Times New Roman"/>
              <a:sym typeface="Times New Roman"/>
            </a:endParaRPr>
          </a:p>
          <a:p>
            <a:pPr marL="11206" marR="0" lvl="2" indent="0" algn="l" rtl="0">
              <a:spcBef>
                <a:spcPts val="0"/>
              </a:spcBef>
              <a:spcAft>
                <a:spcPts val="0"/>
              </a:spcAft>
              <a:buNone/>
            </a:pPr>
            <a:r>
              <a:rPr lang="en-IN" sz="2118" b="1" i="0" u="none" strike="noStrike" cap="none">
                <a:solidFill>
                  <a:srgbClr val="0033CC"/>
                </a:solidFill>
                <a:latin typeface="Times New Roman"/>
                <a:ea typeface="Times New Roman"/>
                <a:cs typeface="Times New Roman"/>
                <a:sym typeface="Times New Roman"/>
              </a:rPr>
              <a:t>Permutation</a:t>
            </a:r>
            <a:endParaRPr sz="2118" b="0" i="0" u="none" strike="noStrike" cap="none">
              <a:solidFill>
                <a:schemeClr val="dk1"/>
              </a:solidFill>
              <a:latin typeface="Times New Roman"/>
              <a:ea typeface="Times New Roman"/>
              <a:cs typeface="Times New Roman"/>
              <a:sym typeface="Times New Roman"/>
            </a:endParaRPr>
          </a:p>
          <a:p>
            <a:pPr marL="11206" marR="0" lvl="2" indent="0" algn="l" rtl="0">
              <a:spcBef>
                <a:spcPts val="0"/>
              </a:spcBef>
              <a:spcAft>
                <a:spcPts val="0"/>
              </a:spcAft>
              <a:buNone/>
            </a:pPr>
            <a:r>
              <a:rPr lang="en-IN" sz="2118" b="1" i="0" u="none" strike="noStrike" cap="none">
                <a:solidFill>
                  <a:srgbClr val="0033CC"/>
                </a:solidFill>
                <a:latin typeface="Times New Roman"/>
                <a:ea typeface="Times New Roman"/>
                <a:cs typeface="Times New Roman"/>
                <a:sym typeface="Times New Roman"/>
              </a:rPr>
              <a:t>Mixing</a:t>
            </a:r>
            <a:endParaRPr sz="2118" b="0" i="0" u="none" strike="noStrike" cap="none">
              <a:solidFill>
                <a:schemeClr val="dk1"/>
              </a:solidFill>
              <a:latin typeface="Times New Roman"/>
              <a:ea typeface="Times New Roman"/>
              <a:cs typeface="Times New Roman"/>
              <a:sym typeface="Times New Roman"/>
            </a:endParaRPr>
          </a:p>
          <a:p>
            <a:pPr marL="11206" marR="0" lvl="2" indent="0" algn="l" rtl="0">
              <a:spcBef>
                <a:spcPts val="0"/>
              </a:spcBef>
              <a:spcAft>
                <a:spcPts val="0"/>
              </a:spcAft>
              <a:buNone/>
            </a:pPr>
            <a:r>
              <a:rPr lang="en-IN" sz="2118" b="1" i="0" u="none" strike="noStrike" cap="none">
                <a:solidFill>
                  <a:srgbClr val="0033CC"/>
                </a:solidFill>
                <a:latin typeface="Times New Roman"/>
                <a:ea typeface="Times New Roman"/>
                <a:cs typeface="Times New Roman"/>
                <a:sym typeface="Times New Roman"/>
              </a:rPr>
              <a:t>Key Adding</a:t>
            </a:r>
            <a:endParaRPr sz="2118"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9"/>
          <p:cNvSpPr txBox="1">
            <a:spLocks noGrp="1"/>
          </p:cNvSpPr>
          <p:nvPr>
            <p:ph type="title"/>
          </p:nvPr>
        </p:nvSpPr>
        <p:spPr>
          <a:xfrm>
            <a:off x="2333065" y="302875"/>
            <a:ext cx="3517526" cy="687858"/>
          </a:xfrm>
          <a:prstGeom prst="rect">
            <a:avLst/>
          </a:prstGeom>
          <a:noFill/>
          <a:ln>
            <a:noFill/>
          </a:ln>
        </p:spPr>
        <p:txBody>
          <a:bodyPr spcFirstLastPara="1" wrap="square" lIns="0" tIns="10625" rIns="0" bIns="0" anchor="ctr" anchorCtr="0">
            <a:spAutoFit/>
          </a:bodyPr>
          <a:lstStyle/>
          <a:p>
            <a:pPr marL="11206" lvl="0" indent="0" algn="l" rtl="0">
              <a:lnSpc>
                <a:spcPct val="100000"/>
              </a:lnSpc>
              <a:spcBef>
                <a:spcPts val="0"/>
              </a:spcBef>
              <a:spcAft>
                <a:spcPts val="0"/>
              </a:spcAft>
              <a:buClr>
                <a:srgbClr val="FF0000"/>
              </a:buClr>
              <a:buSzPts val="4400"/>
              <a:buFont typeface="Calibri"/>
              <a:buNone/>
            </a:pPr>
            <a:r>
              <a:rPr lang="en-IN">
                <a:solidFill>
                  <a:srgbClr val="FF0000"/>
                </a:solidFill>
              </a:rPr>
              <a:t>Substitution</a:t>
            </a:r>
            <a:endParaRPr>
              <a:solidFill>
                <a:srgbClr val="FF0000"/>
              </a:solidFill>
            </a:endParaRPr>
          </a:p>
        </p:txBody>
      </p:sp>
      <p:sp>
        <p:nvSpPr>
          <p:cNvPr id="299" name="Google Shape;299;p49"/>
          <p:cNvSpPr/>
          <p:nvPr/>
        </p:nvSpPr>
        <p:spPr>
          <a:xfrm>
            <a:off x="2465294" y="4937760"/>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00" name="Google Shape;300;p49"/>
          <p:cNvSpPr/>
          <p:nvPr/>
        </p:nvSpPr>
        <p:spPr>
          <a:xfrm>
            <a:off x="2467311" y="5879054"/>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01" name="Google Shape;301;p49"/>
          <p:cNvSpPr/>
          <p:nvPr/>
        </p:nvSpPr>
        <p:spPr>
          <a:xfrm>
            <a:off x="2498912" y="5019114"/>
            <a:ext cx="7126941" cy="835399"/>
          </a:xfrm>
          <a:custGeom>
            <a:avLst/>
            <a:gdLst/>
            <a:ahLst/>
            <a:cxnLst/>
            <a:rect l="l" t="t" r="r" b="b"/>
            <a:pathLst>
              <a:path w="8077200" h="946784" extrusionOk="0">
                <a:moveTo>
                  <a:pt x="8077200" y="946404"/>
                </a:moveTo>
                <a:lnTo>
                  <a:pt x="8077200" y="0"/>
                </a:lnTo>
                <a:lnTo>
                  <a:pt x="0" y="0"/>
                </a:lnTo>
                <a:lnTo>
                  <a:pt x="0" y="946404"/>
                </a:lnTo>
                <a:lnTo>
                  <a:pt x="8077200" y="946404"/>
                </a:lnTo>
                <a:close/>
              </a:path>
            </a:pathLst>
          </a:custGeom>
          <a:solidFill>
            <a:srgbClr val="99FF33"/>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02" name="Google Shape;302;p49"/>
          <p:cNvSpPr/>
          <p:nvPr/>
        </p:nvSpPr>
        <p:spPr>
          <a:xfrm>
            <a:off x="2465294" y="4370294"/>
            <a:ext cx="1008529" cy="50023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03" name="Google Shape;303;p49"/>
          <p:cNvSpPr txBox="1"/>
          <p:nvPr/>
        </p:nvSpPr>
        <p:spPr>
          <a:xfrm>
            <a:off x="2333065" y="1498226"/>
            <a:ext cx="7525310" cy="4365841"/>
          </a:xfrm>
          <a:prstGeom prst="rect">
            <a:avLst/>
          </a:prstGeom>
          <a:noFill/>
          <a:ln>
            <a:noFill/>
          </a:ln>
        </p:spPr>
        <p:txBody>
          <a:bodyPr spcFirstLastPara="1" wrap="square" lIns="0" tIns="11200" rIns="0" bIns="0" anchor="t" anchorCtr="0">
            <a:spAutoFit/>
          </a:bodyPr>
          <a:lstStyle/>
          <a:p>
            <a:pPr marL="78445" marR="341798" lvl="0" indent="0" algn="l" rtl="0">
              <a:spcBef>
                <a:spcPts val="0"/>
              </a:spcBef>
              <a:spcAft>
                <a:spcPts val="0"/>
              </a:spcAft>
              <a:buNone/>
            </a:pPr>
            <a:r>
              <a:rPr lang="en-IN" sz="2471" b="1" i="1">
                <a:solidFill>
                  <a:schemeClr val="dk1"/>
                </a:solidFill>
                <a:latin typeface="Times New Roman"/>
                <a:ea typeface="Times New Roman"/>
                <a:cs typeface="Times New Roman"/>
                <a:sym typeface="Times New Roman"/>
              </a:rPr>
              <a:t>AES,	like	DES,	uses	substitution.	AES	uses	two  invertible transformations.</a:t>
            </a:r>
            <a:endParaRPr sz="2471">
              <a:solidFill>
                <a:schemeClr val="dk1"/>
              </a:solidFill>
              <a:latin typeface="Times New Roman"/>
              <a:ea typeface="Times New Roman"/>
              <a:cs typeface="Times New Roman"/>
              <a:sym typeface="Times New Roman"/>
            </a:endParaRPr>
          </a:p>
          <a:p>
            <a:pPr marL="11206" marR="0" lvl="0" indent="0" algn="l" rtl="0">
              <a:spcBef>
                <a:spcPts val="2007"/>
              </a:spcBef>
              <a:spcAft>
                <a:spcPts val="0"/>
              </a:spcAft>
              <a:buNone/>
            </a:pPr>
            <a:r>
              <a:rPr lang="en-IN" sz="2471" b="1" i="1">
                <a:solidFill>
                  <a:srgbClr val="3333CC"/>
                </a:solidFill>
                <a:latin typeface="Times New Roman"/>
                <a:ea typeface="Times New Roman"/>
                <a:cs typeface="Times New Roman"/>
                <a:sym typeface="Times New Roman"/>
              </a:rPr>
              <a:t>SubBytes</a:t>
            </a:r>
            <a:endParaRPr sz="2471">
              <a:solidFill>
                <a:schemeClr val="dk1"/>
              </a:solidFill>
              <a:latin typeface="Times New Roman"/>
              <a:ea typeface="Times New Roman"/>
              <a:cs typeface="Times New Roman"/>
              <a:sym typeface="Times New Roman"/>
            </a:endParaRPr>
          </a:p>
          <a:p>
            <a:pPr marL="11206" marR="4483" lvl="0" indent="0" algn="just" rtl="0">
              <a:spcBef>
                <a:spcPts val="0"/>
              </a:spcBef>
              <a:spcAft>
                <a:spcPts val="0"/>
              </a:spcAft>
              <a:buNone/>
            </a:pPr>
            <a:r>
              <a:rPr lang="en-IN" sz="2471" b="1" i="1">
                <a:solidFill>
                  <a:schemeClr val="dk1"/>
                </a:solidFill>
                <a:latin typeface="Times New Roman"/>
                <a:ea typeface="Times New Roman"/>
                <a:cs typeface="Times New Roman"/>
                <a:sym typeface="Times New Roman"/>
              </a:rPr>
              <a:t>The first transformation, SubBytes, is used at the  encryption site. To substitute a byte, we interpret the byte  as two hexadecimal digits.</a:t>
            </a:r>
            <a:endParaRPr sz="2471">
              <a:solidFill>
                <a:schemeClr val="dk1"/>
              </a:solidFill>
              <a:latin typeface="Times New Roman"/>
              <a:ea typeface="Times New Roman"/>
              <a:cs typeface="Times New Roman"/>
              <a:sym typeface="Times New Roman"/>
            </a:endParaRPr>
          </a:p>
          <a:p>
            <a:pPr marL="0" marR="0" lvl="0" indent="0" algn="l" rtl="0">
              <a:spcBef>
                <a:spcPts val="22"/>
              </a:spcBef>
              <a:spcAft>
                <a:spcPts val="0"/>
              </a:spcAft>
              <a:buNone/>
            </a:pPr>
            <a:endParaRPr sz="2559">
              <a:solidFill>
                <a:schemeClr val="dk1"/>
              </a:solidFill>
              <a:latin typeface="Times New Roman"/>
              <a:ea typeface="Times New Roman"/>
              <a:cs typeface="Times New Roman"/>
              <a:sym typeface="Times New Roman"/>
            </a:endParaRPr>
          </a:p>
          <a:p>
            <a:pPr marL="330591" marR="0" lvl="0" indent="0" algn="l" rtl="0">
              <a:spcBef>
                <a:spcPts val="0"/>
              </a:spcBef>
              <a:spcAft>
                <a:spcPts val="0"/>
              </a:spcAft>
              <a:buNone/>
            </a:pPr>
            <a:r>
              <a:rPr lang="en-IN" sz="2471" b="1" i="1">
                <a:solidFill>
                  <a:srgbClr val="FF0000"/>
                </a:solidFill>
                <a:latin typeface="Times New Roman"/>
                <a:ea typeface="Times New Roman"/>
                <a:cs typeface="Times New Roman"/>
                <a:sym typeface="Times New Roman"/>
              </a:rPr>
              <a:t>Note</a:t>
            </a:r>
            <a:endParaRPr sz="2471">
              <a:solidFill>
                <a:schemeClr val="dk1"/>
              </a:solidFill>
              <a:latin typeface="Times New Roman"/>
              <a:ea typeface="Times New Roman"/>
              <a:cs typeface="Times New Roman"/>
              <a:sym typeface="Times New Roman"/>
            </a:endParaRPr>
          </a:p>
          <a:p>
            <a:pPr marL="567608" marR="626442" lvl="0" indent="463948" algn="l" rtl="0">
              <a:spcBef>
                <a:spcPts val="2162"/>
              </a:spcBef>
              <a:spcAft>
                <a:spcPts val="0"/>
              </a:spcAft>
              <a:buNone/>
            </a:pPr>
            <a:r>
              <a:rPr lang="en-IN" sz="2471" b="1">
                <a:solidFill>
                  <a:schemeClr val="dk1"/>
                </a:solidFill>
                <a:latin typeface="Arial"/>
                <a:ea typeface="Arial"/>
                <a:cs typeface="Arial"/>
                <a:sym typeface="Arial"/>
              </a:rPr>
              <a:t>The SubBytes operation involves 16  independent byte-to-byte transformations.</a:t>
            </a:r>
            <a:endParaRPr sz="2471">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p:nvPr/>
        </p:nvSpPr>
        <p:spPr>
          <a:xfrm>
            <a:off x="3875442" y="1633370"/>
            <a:ext cx="3624543" cy="28292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1765" b="1" i="1">
                <a:solidFill>
                  <a:schemeClr val="dk1"/>
                </a:solidFill>
                <a:latin typeface="Times New Roman"/>
                <a:ea typeface="Times New Roman"/>
                <a:cs typeface="Times New Roman"/>
                <a:sym typeface="Times New Roman"/>
              </a:rPr>
              <a:t>Sub Bytes transformation</a:t>
            </a:r>
            <a:endParaRPr sz="1765">
              <a:solidFill>
                <a:schemeClr val="dk1"/>
              </a:solidFill>
              <a:latin typeface="Times New Roman"/>
              <a:ea typeface="Times New Roman"/>
              <a:cs typeface="Times New Roman"/>
              <a:sym typeface="Times New Roman"/>
            </a:endParaRPr>
          </a:p>
        </p:txBody>
      </p:sp>
      <p:sp>
        <p:nvSpPr>
          <p:cNvPr id="309" name="Google Shape;309;p50"/>
          <p:cNvSpPr/>
          <p:nvPr/>
        </p:nvSpPr>
        <p:spPr>
          <a:xfrm>
            <a:off x="2995107" y="2242612"/>
            <a:ext cx="5386892" cy="306210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51"/>
          <p:cNvSpPr/>
          <p:nvPr/>
        </p:nvSpPr>
        <p:spPr>
          <a:xfrm>
            <a:off x="2241400" y="2027817"/>
            <a:ext cx="7625155" cy="301886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2"/>
          <p:cNvSpPr/>
          <p:nvPr/>
        </p:nvSpPr>
        <p:spPr>
          <a:xfrm>
            <a:off x="2313025" y="1993064"/>
            <a:ext cx="7346139" cy="34270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Cipher Methods</a:t>
            </a:r>
            <a:endParaRPr/>
          </a:p>
        </p:txBody>
      </p:sp>
      <p:sp>
        <p:nvSpPr>
          <p:cNvPr id="106" name="Google Shape;106;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Plaintext can be encrypted through bit stream or block cipher method</a:t>
            </a:r>
            <a:endParaRPr/>
          </a:p>
          <a:p>
            <a:pPr marL="228600" lvl="0" indent="-228600" algn="l" rtl="0">
              <a:lnSpc>
                <a:spcPct val="90000"/>
              </a:lnSpc>
              <a:spcBef>
                <a:spcPts val="1000"/>
              </a:spcBef>
              <a:spcAft>
                <a:spcPts val="0"/>
              </a:spcAft>
              <a:buClr>
                <a:schemeClr val="dk1"/>
              </a:buClr>
              <a:buSzPts val="2800"/>
              <a:buChar char="•"/>
            </a:pPr>
            <a:r>
              <a:rPr lang="en-IN"/>
              <a:t>Bit stream: each plaintext bit transformed into cipher bit one bit at a time</a:t>
            </a:r>
            <a:endParaRPr/>
          </a:p>
          <a:p>
            <a:pPr marL="228600" lvl="0" indent="-228600" algn="l" rtl="0">
              <a:lnSpc>
                <a:spcPct val="90000"/>
              </a:lnSpc>
              <a:spcBef>
                <a:spcPts val="1000"/>
              </a:spcBef>
              <a:spcAft>
                <a:spcPts val="0"/>
              </a:spcAft>
              <a:buClr>
                <a:schemeClr val="dk1"/>
              </a:buClr>
              <a:buSzPts val="2800"/>
              <a:buChar char="•"/>
            </a:pPr>
            <a:r>
              <a:rPr lang="en-IN"/>
              <a:t>Block cipher: message divided into blocks (e.g., sets of 8- or 16-bit blocks) and each is transformed into encrypted block of cipher bits using algorithm and key</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3"/>
          <p:cNvSpPr/>
          <p:nvPr/>
        </p:nvSpPr>
        <p:spPr>
          <a:xfrm>
            <a:off x="2263588" y="1210236"/>
            <a:ext cx="7664824" cy="458881"/>
          </a:xfrm>
          <a:custGeom>
            <a:avLst/>
            <a:gdLst/>
            <a:ahLst/>
            <a:cxnLst/>
            <a:rect l="l" t="t" r="r" b="b"/>
            <a:pathLst>
              <a:path w="8686800" h="520064" extrusionOk="0">
                <a:moveTo>
                  <a:pt x="8686800" y="519684"/>
                </a:moveTo>
                <a:lnTo>
                  <a:pt x="8686800" y="0"/>
                </a:lnTo>
                <a:lnTo>
                  <a:pt x="0" y="0"/>
                </a:lnTo>
                <a:lnTo>
                  <a:pt x="0" y="519684"/>
                </a:lnTo>
                <a:lnTo>
                  <a:pt x="8686800" y="51968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25" name="Google Shape;325;p53"/>
          <p:cNvSpPr txBox="1"/>
          <p:nvPr/>
        </p:nvSpPr>
        <p:spPr>
          <a:xfrm>
            <a:off x="2333736" y="1228612"/>
            <a:ext cx="1661832" cy="39154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2471" b="1" i="1">
                <a:solidFill>
                  <a:srgbClr val="3333CC"/>
                </a:solidFill>
                <a:latin typeface="Times New Roman"/>
                <a:ea typeface="Times New Roman"/>
                <a:cs typeface="Times New Roman"/>
                <a:sym typeface="Times New Roman"/>
              </a:rPr>
              <a:t>InvSubBytes</a:t>
            </a:r>
            <a:endParaRPr sz="2471">
              <a:solidFill>
                <a:schemeClr val="dk1"/>
              </a:solidFill>
              <a:latin typeface="Times New Roman"/>
              <a:ea typeface="Times New Roman"/>
              <a:cs typeface="Times New Roman"/>
              <a:sym typeface="Times New Roman"/>
            </a:endParaRPr>
          </a:p>
        </p:txBody>
      </p:sp>
      <p:sp>
        <p:nvSpPr>
          <p:cNvPr id="326" name="Google Shape;326;p53"/>
          <p:cNvSpPr/>
          <p:nvPr/>
        </p:nvSpPr>
        <p:spPr>
          <a:xfrm>
            <a:off x="2193663" y="2156235"/>
            <a:ext cx="7555229" cy="315804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54"/>
          <p:cNvSpPr/>
          <p:nvPr/>
        </p:nvSpPr>
        <p:spPr>
          <a:xfrm>
            <a:off x="2385956" y="498886"/>
            <a:ext cx="386603" cy="419100"/>
          </a:xfrm>
          <a:custGeom>
            <a:avLst/>
            <a:gdLst/>
            <a:ahLst/>
            <a:cxnLst/>
            <a:rect l="l" t="t" r="r" b="b"/>
            <a:pathLst>
              <a:path w="438150" h="474980" extrusionOk="0">
                <a:moveTo>
                  <a:pt x="438150" y="474726"/>
                </a:moveTo>
                <a:lnTo>
                  <a:pt x="438150" y="0"/>
                </a:lnTo>
                <a:lnTo>
                  <a:pt x="0" y="0"/>
                </a:lnTo>
                <a:lnTo>
                  <a:pt x="0" y="474726"/>
                </a:lnTo>
                <a:lnTo>
                  <a:pt x="438150" y="474726"/>
                </a:lnTo>
                <a:close/>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32" name="Google Shape;332;p54"/>
          <p:cNvSpPr/>
          <p:nvPr/>
        </p:nvSpPr>
        <p:spPr>
          <a:xfrm>
            <a:off x="2723478" y="498886"/>
            <a:ext cx="289784" cy="41887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33" name="Google Shape;333;p54"/>
          <p:cNvSpPr/>
          <p:nvPr/>
        </p:nvSpPr>
        <p:spPr>
          <a:xfrm>
            <a:off x="2494877" y="871370"/>
            <a:ext cx="372596" cy="338978"/>
          </a:xfrm>
          <a:custGeom>
            <a:avLst/>
            <a:gdLst/>
            <a:ahLst/>
            <a:cxnLst/>
            <a:rect l="l" t="t" r="r" b="b"/>
            <a:pathLst>
              <a:path w="422275" h="384175" extrusionOk="0">
                <a:moveTo>
                  <a:pt x="0" y="384047"/>
                </a:moveTo>
                <a:lnTo>
                  <a:pt x="422147" y="384047"/>
                </a:lnTo>
                <a:lnTo>
                  <a:pt x="422147" y="0"/>
                </a:lnTo>
                <a:lnTo>
                  <a:pt x="0" y="0"/>
                </a:lnTo>
                <a:lnTo>
                  <a:pt x="0" y="384047"/>
                </a:lnTo>
                <a:close/>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34" name="Google Shape;334;p54"/>
          <p:cNvSpPr/>
          <p:nvPr/>
        </p:nvSpPr>
        <p:spPr>
          <a:xfrm>
            <a:off x="2703642" y="403412"/>
            <a:ext cx="0" cy="806824"/>
          </a:xfrm>
          <a:custGeom>
            <a:avLst/>
            <a:gdLst/>
            <a:ahLst/>
            <a:cxnLst/>
            <a:rect l="l" t="t" r="r" b="b"/>
            <a:pathLst>
              <a:path w="120000" h="914400" extrusionOk="0">
                <a:moveTo>
                  <a:pt x="0" y="0"/>
                </a:moveTo>
                <a:lnTo>
                  <a:pt x="0" y="914399"/>
                </a:lnTo>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35" name="Google Shape;335;p54"/>
          <p:cNvSpPr/>
          <p:nvPr/>
        </p:nvSpPr>
        <p:spPr>
          <a:xfrm>
            <a:off x="2263588" y="1210236"/>
            <a:ext cx="7664824" cy="458881"/>
          </a:xfrm>
          <a:custGeom>
            <a:avLst/>
            <a:gdLst/>
            <a:ahLst/>
            <a:cxnLst/>
            <a:rect l="l" t="t" r="r" b="b"/>
            <a:pathLst>
              <a:path w="8686800" h="520064" extrusionOk="0">
                <a:moveTo>
                  <a:pt x="8686800" y="519684"/>
                </a:moveTo>
                <a:lnTo>
                  <a:pt x="8686800" y="0"/>
                </a:lnTo>
                <a:lnTo>
                  <a:pt x="0" y="0"/>
                </a:lnTo>
                <a:lnTo>
                  <a:pt x="0" y="519684"/>
                </a:lnTo>
                <a:lnTo>
                  <a:pt x="8686800" y="51968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36" name="Google Shape;336;p54"/>
          <p:cNvSpPr txBox="1"/>
          <p:nvPr/>
        </p:nvSpPr>
        <p:spPr>
          <a:xfrm>
            <a:off x="2333737" y="1228612"/>
            <a:ext cx="3310217" cy="39154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2471" b="1" i="1">
                <a:solidFill>
                  <a:srgbClr val="3333CC"/>
                </a:solidFill>
                <a:latin typeface="Times New Roman"/>
                <a:ea typeface="Times New Roman"/>
                <a:cs typeface="Times New Roman"/>
                <a:sym typeface="Times New Roman"/>
              </a:rPr>
              <a:t>InvSubBytes</a:t>
            </a:r>
            <a:endParaRPr sz="2471">
              <a:solidFill>
                <a:schemeClr val="dk1"/>
              </a:solidFill>
              <a:latin typeface="Times New Roman"/>
              <a:ea typeface="Times New Roman"/>
              <a:cs typeface="Times New Roman"/>
              <a:sym typeface="Times New Roman"/>
            </a:endParaRPr>
          </a:p>
        </p:txBody>
      </p:sp>
      <p:sp>
        <p:nvSpPr>
          <p:cNvPr id="337" name="Google Shape;337;p54"/>
          <p:cNvSpPr/>
          <p:nvPr/>
        </p:nvSpPr>
        <p:spPr>
          <a:xfrm>
            <a:off x="2325445" y="2621504"/>
            <a:ext cx="7500769" cy="256099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5"/>
          <p:cNvSpPr txBox="1"/>
          <p:nvPr/>
        </p:nvSpPr>
        <p:spPr>
          <a:xfrm>
            <a:off x="2333065" y="1419561"/>
            <a:ext cx="7126381" cy="2469296"/>
          </a:xfrm>
          <a:prstGeom prst="rect">
            <a:avLst/>
          </a:prstGeom>
          <a:noFill/>
          <a:ln>
            <a:noFill/>
          </a:ln>
        </p:spPr>
        <p:txBody>
          <a:bodyPr spcFirstLastPara="1" wrap="square" lIns="0" tIns="11200" rIns="0" bIns="0" anchor="t" anchorCtr="0">
            <a:spAutoFit/>
          </a:bodyPr>
          <a:lstStyle/>
          <a:p>
            <a:pPr marL="11206" marR="4483" lvl="0" indent="0" algn="just" rtl="0">
              <a:spcBef>
                <a:spcPts val="0"/>
              </a:spcBef>
              <a:spcAft>
                <a:spcPts val="0"/>
              </a:spcAft>
              <a:buNone/>
            </a:pPr>
            <a:r>
              <a:rPr lang="en-IN" sz="2118" b="1">
                <a:solidFill>
                  <a:schemeClr val="dk1"/>
                </a:solidFill>
                <a:latin typeface="Times New Roman"/>
                <a:ea typeface="Times New Roman"/>
                <a:cs typeface="Times New Roman"/>
                <a:sym typeface="Times New Roman"/>
              </a:rPr>
              <a:t>Figure 7.7 shows how a state is transformed using the  SubBytes transformation. The figure also shows that the  InvSubBytes transformation creates the original one. Note  that if the two bytes have the same values, their  transformation is also the same.</a:t>
            </a:r>
            <a:endParaRPr sz="2118">
              <a:solidFill>
                <a:schemeClr val="dk1"/>
              </a:solidFill>
              <a:latin typeface="Times New Roman"/>
              <a:ea typeface="Times New Roman"/>
              <a:cs typeface="Times New Roman"/>
              <a:sym typeface="Times New Roman"/>
            </a:endParaRPr>
          </a:p>
          <a:p>
            <a:pPr marL="0" marR="0" lvl="0" indent="0" algn="l" rtl="0">
              <a:spcBef>
                <a:spcPts val="44"/>
              </a:spcBef>
              <a:spcAft>
                <a:spcPts val="0"/>
              </a:spcAft>
              <a:buNone/>
            </a:pPr>
            <a:endParaRPr sz="3265">
              <a:solidFill>
                <a:schemeClr val="dk1"/>
              </a:solidFill>
              <a:latin typeface="Times New Roman"/>
              <a:ea typeface="Times New Roman"/>
              <a:cs typeface="Times New Roman"/>
              <a:sym typeface="Times New Roman"/>
            </a:endParaRPr>
          </a:p>
          <a:p>
            <a:pPr marL="328910" marR="0" lvl="0" indent="0" algn="ctr" rtl="0">
              <a:spcBef>
                <a:spcPts val="0"/>
              </a:spcBef>
              <a:spcAft>
                <a:spcPts val="0"/>
              </a:spcAft>
              <a:buNone/>
            </a:pPr>
            <a:r>
              <a:rPr lang="en-IN" sz="2118" b="1">
                <a:solidFill>
                  <a:srgbClr val="3333CC"/>
                </a:solidFill>
                <a:latin typeface="Times New Roman"/>
                <a:ea typeface="Times New Roman"/>
                <a:cs typeface="Times New Roman"/>
                <a:sym typeface="Times New Roman"/>
              </a:rPr>
              <a:t>Figure 7.7	</a:t>
            </a:r>
            <a:r>
              <a:rPr lang="en-IN" sz="1765" b="1" i="1">
                <a:solidFill>
                  <a:schemeClr val="dk1"/>
                </a:solidFill>
                <a:latin typeface="Times New Roman"/>
                <a:ea typeface="Times New Roman"/>
                <a:cs typeface="Times New Roman"/>
                <a:sym typeface="Times New Roman"/>
              </a:rPr>
              <a:t>SubBytes transformation for Example 7.2</a:t>
            </a:r>
            <a:endParaRPr sz="1765">
              <a:solidFill>
                <a:schemeClr val="dk1"/>
              </a:solidFill>
              <a:latin typeface="Times New Roman"/>
              <a:ea typeface="Times New Roman"/>
              <a:cs typeface="Times New Roman"/>
              <a:sym typeface="Times New Roman"/>
            </a:endParaRPr>
          </a:p>
        </p:txBody>
      </p:sp>
      <p:sp>
        <p:nvSpPr>
          <p:cNvPr id="343" name="Google Shape;343;p55"/>
          <p:cNvSpPr/>
          <p:nvPr/>
        </p:nvSpPr>
        <p:spPr>
          <a:xfrm>
            <a:off x="2461374" y="4165899"/>
            <a:ext cx="7058863" cy="2019748"/>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6"/>
          <p:cNvSpPr/>
          <p:nvPr/>
        </p:nvSpPr>
        <p:spPr>
          <a:xfrm>
            <a:off x="2129118" y="806824"/>
            <a:ext cx="7582796" cy="4834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49" name="Google Shape;349;p56"/>
          <p:cNvSpPr/>
          <p:nvPr/>
        </p:nvSpPr>
        <p:spPr>
          <a:xfrm>
            <a:off x="2263588" y="1210235"/>
            <a:ext cx="7664824" cy="1588994"/>
          </a:xfrm>
          <a:custGeom>
            <a:avLst/>
            <a:gdLst/>
            <a:ahLst/>
            <a:cxnLst/>
            <a:rect l="l" t="t" r="r" b="b"/>
            <a:pathLst>
              <a:path w="8686800" h="1800860" extrusionOk="0">
                <a:moveTo>
                  <a:pt x="8686800" y="1800606"/>
                </a:moveTo>
                <a:lnTo>
                  <a:pt x="8686800" y="0"/>
                </a:lnTo>
                <a:lnTo>
                  <a:pt x="0" y="0"/>
                </a:lnTo>
                <a:lnTo>
                  <a:pt x="0" y="1800606"/>
                </a:lnTo>
                <a:lnTo>
                  <a:pt x="8686800" y="180060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50" name="Google Shape;350;p56"/>
          <p:cNvSpPr txBox="1"/>
          <p:nvPr/>
        </p:nvSpPr>
        <p:spPr>
          <a:xfrm>
            <a:off x="2288913" y="1228613"/>
            <a:ext cx="7613837" cy="1532245"/>
          </a:xfrm>
          <a:prstGeom prst="rect">
            <a:avLst/>
          </a:prstGeom>
          <a:noFill/>
          <a:ln>
            <a:noFill/>
          </a:ln>
        </p:spPr>
        <p:txBody>
          <a:bodyPr spcFirstLastPara="1" wrap="square" lIns="0" tIns="11200" rIns="0" bIns="0" anchor="t" anchorCtr="0">
            <a:spAutoFit/>
          </a:bodyPr>
          <a:lstStyle/>
          <a:p>
            <a:pPr marL="56032" marR="0" lvl="0" indent="0" algn="just" rtl="0">
              <a:spcBef>
                <a:spcPts val="0"/>
              </a:spcBef>
              <a:spcAft>
                <a:spcPts val="0"/>
              </a:spcAft>
              <a:buNone/>
            </a:pPr>
            <a:r>
              <a:rPr lang="en-IN" sz="2471" b="1" i="1">
                <a:solidFill>
                  <a:srgbClr val="3333CC"/>
                </a:solidFill>
                <a:latin typeface="Times New Roman"/>
                <a:ea typeface="Times New Roman"/>
                <a:cs typeface="Times New Roman"/>
                <a:sym typeface="Times New Roman"/>
              </a:rPr>
              <a:t>Transformation Using the GF(2</a:t>
            </a:r>
            <a:r>
              <a:rPr lang="en-IN" sz="2449" b="1" i="1" baseline="30000">
                <a:solidFill>
                  <a:srgbClr val="3333CC"/>
                </a:solidFill>
                <a:latin typeface="Times New Roman"/>
                <a:ea typeface="Times New Roman"/>
                <a:cs typeface="Times New Roman"/>
                <a:sym typeface="Times New Roman"/>
              </a:rPr>
              <a:t>8</a:t>
            </a:r>
            <a:r>
              <a:rPr lang="en-IN" sz="2471" b="1" i="1">
                <a:solidFill>
                  <a:srgbClr val="3333CC"/>
                </a:solidFill>
                <a:latin typeface="Times New Roman"/>
                <a:ea typeface="Times New Roman"/>
                <a:cs typeface="Times New Roman"/>
                <a:sym typeface="Times New Roman"/>
              </a:rPr>
              <a:t>) Field</a:t>
            </a:r>
            <a:endParaRPr sz="2471">
              <a:solidFill>
                <a:schemeClr val="dk1"/>
              </a:solidFill>
              <a:latin typeface="Times New Roman"/>
              <a:ea typeface="Times New Roman"/>
              <a:cs typeface="Times New Roman"/>
              <a:sym typeface="Times New Roman"/>
            </a:endParaRPr>
          </a:p>
          <a:p>
            <a:pPr marL="56032" marR="47628" lvl="0" indent="0" algn="just" rtl="0">
              <a:spcBef>
                <a:spcPts val="0"/>
              </a:spcBef>
              <a:spcAft>
                <a:spcPts val="0"/>
              </a:spcAft>
              <a:buNone/>
            </a:pPr>
            <a:r>
              <a:rPr lang="en-IN" sz="2471" b="1" i="1">
                <a:solidFill>
                  <a:schemeClr val="dk1"/>
                </a:solidFill>
                <a:latin typeface="Times New Roman"/>
                <a:ea typeface="Times New Roman"/>
                <a:cs typeface="Times New Roman"/>
                <a:sym typeface="Times New Roman"/>
              </a:rPr>
              <a:t>AES also defines the transformation algebraically using  the GF(28) field with the irreducible polynomials  (x</a:t>
            </a:r>
            <a:r>
              <a:rPr lang="en-IN" sz="2449" b="1" i="1" baseline="30000">
                <a:solidFill>
                  <a:schemeClr val="dk1"/>
                </a:solidFill>
                <a:latin typeface="Times New Roman"/>
                <a:ea typeface="Times New Roman"/>
                <a:cs typeface="Times New Roman"/>
                <a:sym typeface="Times New Roman"/>
              </a:rPr>
              <a:t>8 </a:t>
            </a:r>
            <a:r>
              <a:rPr lang="en-IN" sz="2471" b="1" i="1">
                <a:solidFill>
                  <a:schemeClr val="dk1"/>
                </a:solidFill>
                <a:latin typeface="Times New Roman"/>
                <a:ea typeface="Times New Roman"/>
                <a:cs typeface="Times New Roman"/>
                <a:sym typeface="Times New Roman"/>
              </a:rPr>
              <a:t>+ x</a:t>
            </a:r>
            <a:r>
              <a:rPr lang="en-IN" sz="2449" b="1" i="1" baseline="30000">
                <a:solidFill>
                  <a:schemeClr val="dk1"/>
                </a:solidFill>
                <a:latin typeface="Times New Roman"/>
                <a:ea typeface="Times New Roman"/>
                <a:cs typeface="Times New Roman"/>
                <a:sym typeface="Times New Roman"/>
              </a:rPr>
              <a:t>4 </a:t>
            </a:r>
            <a:r>
              <a:rPr lang="en-IN" sz="2471" b="1" i="1">
                <a:solidFill>
                  <a:schemeClr val="dk1"/>
                </a:solidFill>
                <a:latin typeface="Times New Roman"/>
                <a:ea typeface="Times New Roman"/>
                <a:cs typeface="Times New Roman"/>
                <a:sym typeface="Times New Roman"/>
              </a:rPr>
              <a:t>+ x</a:t>
            </a:r>
            <a:r>
              <a:rPr lang="en-IN" sz="2449" b="1" i="1" baseline="30000">
                <a:solidFill>
                  <a:schemeClr val="dk1"/>
                </a:solidFill>
                <a:latin typeface="Times New Roman"/>
                <a:ea typeface="Times New Roman"/>
                <a:cs typeface="Times New Roman"/>
                <a:sym typeface="Times New Roman"/>
              </a:rPr>
              <a:t>3</a:t>
            </a:r>
            <a:r>
              <a:rPr lang="en-IN" sz="2471" b="1" i="1">
                <a:solidFill>
                  <a:schemeClr val="dk1"/>
                </a:solidFill>
                <a:latin typeface="Times New Roman"/>
                <a:ea typeface="Times New Roman"/>
                <a:cs typeface="Times New Roman"/>
                <a:sym typeface="Times New Roman"/>
              </a:rPr>
              <a:t>+ x + 1), as shown in Figure 7.8.</a:t>
            </a:r>
            <a:endParaRPr sz="2471">
              <a:solidFill>
                <a:schemeClr val="dk1"/>
              </a:solidFill>
              <a:latin typeface="Times New Roman"/>
              <a:ea typeface="Times New Roman"/>
              <a:cs typeface="Times New Roman"/>
              <a:sym typeface="Times New Roman"/>
            </a:endParaRPr>
          </a:p>
        </p:txBody>
      </p:sp>
      <p:sp>
        <p:nvSpPr>
          <p:cNvPr id="351" name="Google Shape;351;p56"/>
          <p:cNvSpPr/>
          <p:nvPr/>
        </p:nvSpPr>
        <p:spPr>
          <a:xfrm>
            <a:off x="2589313" y="3021730"/>
            <a:ext cx="6936052" cy="59093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52" name="Google Shape;352;p56"/>
          <p:cNvSpPr/>
          <p:nvPr/>
        </p:nvSpPr>
        <p:spPr>
          <a:xfrm>
            <a:off x="2465294" y="4601584"/>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53" name="Google Shape;353;p56"/>
          <p:cNvSpPr/>
          <p:nvPr/>
        </p:nvSpPr>
        <p:spPr>
          <a:xfrm>
            <a:off x="2467311" y="5580529"/>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54" name="Google Shape;354;p56"/>
          <p:cNvSpPr txBox="1"/>
          <p:nvPr/>
        </p:nvSpPr>
        <p:spPr>
          <a:xfrm>
            <a:off x="2498912" y="4678904"/>
            <a:ext cx="7126941" cy="791582"/>
          </a:xfrm>
          <a:prstGeom prst="rect">
            <a:avLst/>
          </a:prstGeom>
          <a:solidFill>
            <a:srgbClr val="99FF33"/>
          </a:solidFill>
          <a:ln>
            <a:noFill/>
          </a:ln>
        </p:spPr>
        <p:txBody>
          <a:bodyPr spcFirstLastPara="1" wrap="square" lIns="0" tIns="30800" rIns="0" bIns="0" anchor="t" anchorCtr="0">
            <a:spAutoFit/>
          </a:bodyPr>
          <a:lstStyle/>
          <a:p>
            <a:pPr marL="341237" marR="332272" lvl="0" indent="857296" algn="l" rtl="0">
              <a:spcBef>
                <a:spcPts val="0"/>
              </a:spcBef>
              <a:spcAft>
                <a:spcPts val="0"/>
              </a:spcAft>
              <a:buNone/>
            </a:pPr>
            <a:r>
              <a:rPr lang="en-IN" sz="2471" b="1">
                <a:solidFill>
                  <a:schemeClr val="dk1"/>
                </a:solidFill>
                <a:latin typeface="Arial"/>
                <a:ea typeface="Arial"/>
                <a:cs typeface="Arial"/>
                <a:sym typeface="Arial"/>
              </a:rPr>
              <a:t>The SubBytes and InvSubBytes  transformations are inverses of each other.</a:t>
            </a:r>
            <a:endParaRPr sz="2471">
              <a:solidFill>
                <a:schemeClr val="dk1"/>
              </a:solidFill>
              <a:latin typeface="Arial"/>
              <a:ea typeface="Arial"/>
              <a:cs typeface="Arial"/>
              <a:sym typeface="Arial"/>
            </a:endParaRPr>
          </a:p>
        </p:txBody>
      </p:sp>
      <p:sp>
        <p:nvSpPr>
          <p:cNvPr id="355" name="Google Shape;355;p56"/>
          <p:cNvSpPr/>
          <p:nvPr/>
        </p:nvSpPr>
        <p:spPr>
          <a:xfrm>
            <a:off x="2465294" y="4034118"/>
            <a:ext cx="1008529" cy="500230"/>
          </a:xfrm>
          <a:prstGeom prst="rect">
            <a:avLst/>
          </a:prstGeom>
          <a:blipFill rotWithShape="1">
            <a:blip r:embed="rId4">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56" name="Google Shape;356;p56"/>
          <p:cNvSpPr txBox="1"/>
          <p:nvPr/>
        </p:nvSpPr>
        <p:spPr>
          <a:xfrm>
            <a:off x="2653105" y="4052495"/>
            <a:ext cx="633693" cy="39154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2471" b="1" i="1">
                <a:solidFill>
                  <a:srgbClr val="FF0000"/>
                </a:solidFill>
                <a:latin typeface="Times New Roman"/>
                <a:ea typeface="Times New Roman"/>
                <a:cs typeface="Times New Roman"/>
                <a:sym typeface="Times New Roman"/>
              </a:rPr>
              <a:t>Note</a:t>
            </a:r>
            <a:endParaRPr sz="2471">
              <a:solidFill>
                <a:schemeClr val="dk1"/>
              </a:solidFill>
              <a:latin typeface="Times New Roman"/>
              <a:ea typeface="Times New Roman"/>
              <a:cs typeface="Times New Roman"/>
              <a:sym typeface="Times New Roma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7"/>
          <p:cNvSpPr txBox="1"/>
          <p:nvPr/>
        </p:nvSpPr>
        <p:spPr>
          <a:xfrm>
            <a:off x="3070412" y="537883"/>
            <a:ext cx="4732804" cy="28292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1765" b="1" i="1">
                <a:solidFill>
                  <a:schemeClr val="dk1"/>
                </a:solidFill>
                <a:latin typeface="Times New Roman"/>
                <a:ea typeface="Times New Roman"/>
                <a:cs typeface="Times New Roman"/>
                <a:sym typeface="Times New Roman"/>
              </a:rPr>
              <a:t>SubBytes and InvSubBytes processes</a:t>
            </a:r>
            <a:endParaRPr sz="1765">
              <a:solidFill>
                <a:schemeClr val="dk1"/>
              </a:solidFill>
              <a:latin typeface="Times New Roman"/>
              <a:ea typeface="Times New Roman"/>
              <a:cs typeface="Times New Roman"/>
              <a:sym typeface="Times New Roman"/>
            </a:endParaRPr>
          </a:p>
        </p:txBody>
      </p:sp>
      <p:sp>
        <p:nvSpPr>
          <p:cNvPr id="362" name="Google Shape;362;p57"/>
          <p:cNvSpPr/>
          <p:nvPr/>
        </p:nvSpPr>
        <p:spPr>
          <a:xfrm>
            <a:off x="2667000" y="1008529"/>
            <a:ext cx="6790765" cy="5513294"/>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8"/>
          <p:cNvSpPr/>
          <p:nvPr/>
        </p:nvSpPr>
        <p:spPr>
          <a:xfrm>
            <a:off x="2385956" y="498886"/>
            <a:ext cx="386603" cy="419100"/>
          </a:xfrm>
          <a:custGeom>
            <a:avLst/>
            <a:gdLst/>
            <a:ahLst/>
            <a:cxnLst/>
            <a:rect l="l" t="t" r="r" b="b"/>
            <a:pathLst>
              <a:path w="438150" h="474980" extrusionOk="0">
                <a:moveTo>
                  <a:pt x="438150" y="474726"/>
                </a:moveTo>
                <a:lnTo>
                  <a:pt x="438150" y="0"/>
                </a:lnTo>
                <a:lnTo>
                  <a:pt x="0" y="0"/>
                </a:lnTo>
                <a:lnTo>
                  <a:pt x="0" y="474726"/>
                </a:lnTo>
                <a:lnTo>
                  <a:pt x="438150" y="474726"/>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68" name="Google Shape;368;p58"/>
          <p:cNvSpPr/>
          <p:nvPr/>
        </p:nvSpPr>
        <p:spPr>
          <a:xfrm>
            <a:off x="2494877" y="871370"/>
            <a:ext cx="372596" cy="338978"/>
          </a:xfrm>
          <a:custGeom>
            <a:avLst/>
            <a:gdLst/>
            <a:ahLst/>
            <a:cxnLst/>
            <a:rect l="l" t="t" r="r" b="b"/>
            <a:pathLst>
              <a:path w="422275" h="384175" extrusionOk="0">
                <a:moveTo>
                  <a:pt x="0" y="384047"/>
                </a:moveTo>
                <a:lnTo>
                  <a:pt x="422147" y="384047"/>
                </a:lnTo>
                <a:lnTo>
                  <a:pt x="422147" y="0"/>
                </a:lnTo>
                <a:lnTo>
                  <a:pt x="0" y="0"/>
                </a:lnTo>
                <a:lnTo>
                  <a:pt x="0" y="384047"/>
                </a:lnTo>
                <a:close/>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69" name="Google Shape;369;p58"/>
          <p:cNvSpPr/>
          <p:nvPr/>
        </p:nvSpPr>
        <p:spPr>
          <a:xfrm>
            <a:off x="2129118" y="806824"/>
            <a:ext cx="7582796" cy="483421"/>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70" name="Google Shape;370;p58"/>
          <p:cNvSpPr/>
          <p:nvPr/>
        </p:nvSpPr>
        <p:spPr>
          <a:xfrm>
            <a:off x="2703642" y="403412"/>
            <a:ext cx="0" cy="806824"/>
          </a:xfrm>
          <a:custGeom>
            <a:avLst/>
            <a:gdLst/>
            <a:ahLst/>
            <a:cxnLst/>
            <a:rect l="l" t="t" r="r" b="b"/>
            <a:pathLst>
              <a:path w="120000" h="914400" extrusionOk="0">
                <a:moveTo>
                  <a:pt x="0" y="0"/>
                </a:moveTo>
                <a:lnTo>
                  <a:pt x="0" y="914399"/>
                </a:lnTo>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71" name="Google Shape;371;p58"/>
          <p:cNvSpPr txBox="1">
            <a:spLocks noGrp="1"/>
          </p:cNvSpPr>
          <p:nvPr>
            <p:ph type="title"/>
          </p:nvPr>
        </p:nvSpPr>
        <p:spPr>
          <a:xfrm>
            <a:off x="3139887" y="302875"/>
            <a:ext cx="3426760" cy="687858"/>
          </a:xfrm>
          <a:prstGeom prst="rect">
            <a:avLst/>
          </a:prstGeom>
          <a:noFill/>
          <a:ln>
            <a:noFill/>
          </a:ln>
        </p:spPr>
        <p:txBody>
          <a:bodyPr spcFirstLastPara="1" wrap="square" lIns="0" tIns="10625" rIns="0" bIns="0" anchor="ctr" anchorCtr="0">
            <a:spAutoFit/>
          </a:bodyPr>
          <a:lstStyle/>
          <a:p>
            <a:pPr marL="11206" lvl="0" indent="0" algn="l" rtl="0">
              <a:lnSpc>
                <a:spcPct val="100000"/>
              </a:lnSpc>
              <a:spcBef>
                <a:spcPts val="0"/>
              </a:spcBef>
              <a:spcAft>
                <a:spcPts val="0"/>
              </a:spcAft>
              <a:buClr>
                <a:srgbClr val="FF0000"/>
              </a:buClr>
              <a:buSzPts val="4400"/>
              <a:buFont typeface="Calibri"/>
              <a:buNone/>
            </a:pPr>
            <a:r>
              <a:rPr lang="en-IN">
                <a:solidFill>
                  <a:srgbClr val="FF0000"/>
                </a:solidFill>
              </a:rPr>
              <a:t>Permutation</a:t>
            </a:r>
            <a:endParaRPr>
              <a:solidFill>
                <a:srgbClr val="FF0000"/>
              </a:solidFill>
            </a:endParaRPr>
          </a:p>
        </p:txBody>
      </p:sp>
      <p:sp>
        <p:nvSpPr>
          <p:cNvPr id="372" name="Google Shape;372;p58"/>
          <p:cNvSpPr/>
          <p:nvPr/>
        </p:nvSpPr>
        <p:spPr>
          <a:xfrm>
            <a:off x="2263588" y="1210236"/>
            <a:ext cx="7664824" cy="835399"/>
          </a:xfrm>
          <a:custGeom>
            <a:avLst/>
            <a:gdLst/>
            <a:ahLst/>
            <a:cxnLst/>
            <a:rect l="l" t="t" r="r" b="b"/>
            <a:pathLst>
              <a:path w="8686800" h="946785" extrusionOk="0">
                <a:moveTo>
                  <a:pt x="8686800" y="946403"/>
                </a:moveTo>
                <a:lnTo>
                  <a:pt x="8686800" y="0"/>
                </a:lnTo>
                <a:lnTo>
                  <a:pt x="0" y="0"/>
                </a:lnTo>
                <a:lnTo>
                  <a:pt x="0" y="946404"/>
                </a:lnTo>
                <a:lnTo>
                  <a:pt x="8686800" y="94640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73" name="Google Shape;373;p58"/>
          <p:cNvSpPr/>
          <p:nvPr/>
        </p:nvSpPr>
        <p:spPr>
          <a:xfrm>
            <a:off x="2398059" y="2017059"/>
            <a:ext cx="7664824" cy="835399"/>
          </a:xfrm>
          <a:custGeom>
            <a:avLst/>
            <a:gdLst/>
            <a:ahLst/>
            <a:cxnLst/>
            <a:rect l="l" t="t" r="r" b="b"/>
            <a:pathLst>
              <a:path w="8686800" h="946785" extrusionOk="0">
                <a:moveTo>
                  <a:pt x="8686800" y="946403"/>
                </a:moveTo>
                <a:lnTo>
                  <a:pt x="8686800" y="0"/>
                </a:lnTo>
                <a:lnTo>
                  <a:pt x="0" y="0"/>
                </a:lnTo>
                <a:lnTo>
                  <a:pt x="0" y="946404"/>
                </a:lnTo>
                <a:lnTo>
                  <a:pt x="8686800" y="946403"/>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74" name="Google Shape;374;p58"/>
          <p:cNvSpPr txBox="1"/>
          <p:nvPr/>
        </p:nvSpPr>
        <p:spPr>
          <a:xfrm>
            <a:off x="1146412" y="1228613"/>
            <a:ext cx="10358651" cy="1909464"/>
          </a:xfrm>
          <a:prstGeom prst="rect">
            <a:avLst/>
          </a:prstGeom>
          <a:noFill/>
          <a:ln>
            <a:noFill/>
          </a:ln>
        </p:spPr>
        <p:txBody>
          <a:bodyPr spcFirstLastPara="1" wrap="square" lIns="0" tIns="11200" rIns="0" bIns="0" anchor="t" anchorCtr="0">
            <a:spAutoFit/>
          </a:bodyPr>
          <a:lstStyle/>
          <a:p>
            <a:pPr marL="11206" marR="70041" lvl="0" indent="0" algn="l" rtl="0">
              <a:spcBef>
                <a:spcPts val="0"/>
              </a:spcBef>
              <a:spcAft>
                <a:spcPts val="0"/>
              </a:spcAft>
              <a:buNone/>
            </a:pPr>
            <a:r>
              <a:rPr lang="en-IN" sz="2471" b="1" i="1">
                <a:solidFill>
                  <a:schemeClr val="dk1"/>
                </a:solidFill>
                <a:latin typeface="Times New Roman"/>
                <a:ea typeface="Times New Roman"/>
                <a:cs typeface="Times New Roman"/>
                <a:sym typeface="Times New Roman"/>
              </a:rPr>
              <a:t>Another	transformation	found	in	a	round	is	shifting,  which permutes the bytes.</a:t>
            </a:r>
            <a:endParaRPr sz="2471">
              <a:solidFill>
                <a:schemeClr val="dk1"/>
              </a:solidFill>
              <a:latin typeface="Times New Roman"/>
              <a:ea typeface="Times New Roman"/>
              <a:cs typeface="Times New Roman"/>
              <a:sym typeface="Times New Roman"/>
            </a:endParaRPr>
          </a:p>
          <a:p>
            <a:pPr marL="145684" marR="0" lvl="0" indent="0" algn="l" rtl="0">
              <a:spcBef>
                <a:spcPts val="424"/>
              </a:spcBef>
              <a:spcAft>
                <a:spcPts val="0"/>
              </a:spcAft>
              <a:buNone/>
            </a:pPr>
            <a:r>
              <a:rPr lang="en-IN" sz="2471" b="1" i="1">
                <a:solidFill>
                  <a:srgbClr val="3333CC"/>
                </a:solidFill>
                <a:latin typeface="Times New Roman"/>
                <a:ea typeface="Times New Roman"/>
                <a:cs typeface="Times New Roman"/>
                <a:sym typeface="Times New Roman"/>
              </a:rPr>
              <a:t>ShiftRows</a:t>
            </a:r>
            <a:endParaRPr sz="2471">
              <a:solidFill>
                <a:schemeClr val="dk1"/>
              </a:solidFill>
              <a:latin typeface="Times New Roman"/>
              <a:ea typeface="Times New Roman"/>
              <a:cs typeface="Times New Roman"/>
              <a:sym typeface="Times New Roman"/>
            </a:endParaRPr>
          </a:p>
          <a:p>
            <a:pPr marL="145684" marR="0" lvl="0" indent="0" algn="l" rtl="0">
              <a:spcBef>
                <a:spcPts val="0"/>
              </a:spcBef>
              <a:spcAft>
                <a:spcPts val="0"/>
              </a:spcAft>
              <a:buNone/>
            </a:pPr>
            <a:r>
              <a:rPr lang="en-IN" sz="2471" b="1" i="1">
                <a:solidFill>
                  <a:schemeClr val="dk1"/>
                </a:solidFill>
                <a:latin typeface="Times New Roman"/>
                <a:ea typeface="Times New Roman"/>
                <a:cs typeface="Times New Roman"/>
                <a:sym typeface="Times New Roman"/>
              </a:rPr>
              <a:t>In the encryption, the transformation is called ShiftRows.</a:t>
            </a:r>
            <a:endParaRPr sz="2471">
              <a:solidFill>
                <a:schemeClr val="dk1"/>
              </a:solidFill>
              <a:latin typeface="Times New Roman"/>
              <a:ea typeface="Times New Roman"/>
              <a:cs typeface="Times New Roman"/>
              <a:sym typeface="Times New Roman"/>
            </a:endParaRPr>
          </a:p>
          <a:p>
            <a:pPr marL="0" marR="563686" lvl="0" indent="0" algn="ctr" rtl="0">
              <a:spcBef>
                <a:spcPts val="0"/>
              </a:spcBef>
              <a:spcAft>
                <a:spcPts val="0"/>
              </a:spcAft>
              <a:buNone/>
            </a:pPr>
            <a:r>
              <a:rPr lang="en-IN" sz="2118" b="1">
                <a:solidFill>
                  <a:srgbClr val="3333CC"/>
                </a:solidFill>
                <a:latin typeface="Times New Roman"/>
                <a:ea typeface="Times New Roman"/>
                <a:cs typeface="Times New Roman"/>
                <a:sym typeface="Times New Roman"/>
              </a:rPr>
              <a:t>	</a:t>
            </a:r>
            <a:r>
              <a:rPr lang="en-IN" sz="1765" b="1" i="1">
                <a:solidFill>
                  <a:schemeClr val="dk1"/>
                </a:solidFill>
                <a:latin typeface="Times New Roman"/>
                <a:ea typeface="Times New Roman"/>
                <a:cs typeface="Times New Roman"/>
                <a:sym typeface="Times New Roman"/>
              </a:rPr>
              <a:t>ShiftRows transformation</a:t>
            </a:r>
            <a:endParaRPr sz="1765">
              <a:solidFill>
                <a:schemeClr val="dk1"/>
              </a:solidFill>
              <a:latin typeface="Times New Roman"/>
              <a:ea typeface="Times New Roman"/>
              <a:cs typeface="Times New Roman"/>
              <a:sym typeface="Times New Roman"/>
            </a:endParaRPr>
          </a:p>
        </p:txBody>
      </p:sp>
      <p:sp>
        <p:nvSpPr>
          <p:cNvPr id="375" name="Google Shape;375;p58"/>
          <p:cNvSpPr/>
          <p:nvPr/>
        </p:nvSpPr>
        <p:spPr>
          <a:xfrm>
            <a:off x="2263588" y="3156343"/>
            <a:ext cx="7589184" cy="2002512"/>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200">
              <a:solidFill>
                <a:schemeClr val="dk1"/>
              </a:solidFill>
              <a:latin typeface="Calibri"/>
              <a:ea typeface="Calibri"/>
              <a:cs typeface="Calibri"/>
              <a:sym typeface="Calibri"/>
            </a:endParaRPr>
          </a:p>
        </p:txBody>
      </p:sp>
      <p:sp>
        <p:nvSpPr>
          <p:cNvPr id="376" name="Google Shape;376;p58"/>
          <p:cNvSpPr/>
          <p:nvPr/>
        </p:nvSpPr>
        <p:spPr>
          <a:xfrm>
            <a:off x="2250842" y="5373384"/>
            <a:ext cx="9254221" cy="936154"/>
          </a:xfrm>
          <a:prstGeom prst="rect">
            <a:avLst/>
          </a:prstGeom>
          <a:noFill/>
          <a:ln>
            <a:noFill/>
          </a:ln>
        </p:spPr>
        <p:txBody>
          <a:bodyPr spcFirstLastPara="1" wrap="square" lIns="91425" tIns="45700" rIns="91425" bIns="45700" anchor="t" anchorCtr="0">
            <a:noAutofit/>
          </a:bodyPr>
          <a:lstStyle/>
          <a:p>
            <a:pPr marL="12700" marR="0" lvl="0" indent="0" algn="l" rtl="0">
              <a:spcBef>
                <a:spcPts val="0"/>
              </a:spcBef>
              <a:spcAft>
                <a:spcPts val="0"/>
              </a:spcAft>
              <a:buNone/>
            </a:pPr>
            <a:r>
              <a:rPr lang="en-IN" sz="1800" b="1" i="1">
                <a:solidFill>
                  <a:srgbClr val="3333CC"/>
                </a:solidFill>
                <a:latin typeface="Times New Roman"/>
                <a:ea typeface="Times New Roman"/>
                <a:cs typeface="Times New Roman"/>
                <a:sym typeface="Times New Roman"/>
              </a:rPr>
              <a:t>InvShiftRows: </a:t>
            </a:r>
            <a:r>
              <a:rPr lang="en-IN" sz="1800" b="1" i="1">
                <a:solidFill>
                  <a:schemeClr val="dk1"/>
                </a:solidFill>
                <a:latin typeface="Times New Roman"/>
                <a:ea typeface="Times New Roman"/>
                <a:cs typeface="Times New Roman"/>
                <a:sym typeface="Times New Roman"/>
              </a:rPr>
              <a:t>In	the	decryption,	the	transformation is called InvShiftRows and the shifting is to the right.</a:t>
            </a:r>
            <a:endParaRPr sz="1800">
              <a:solidFill>
                <a:schemeClr val="dk1"/>
              </a:solidFill>
              <a:latin typeface="Times New Roman"/>
              <a:ea typeface="Times New Roman"/>
              <a:cs typeface="Times New Roman"/>
              <a:sym typeface="Times New Roman"/>
            </a:endParaRPr>
          </a:p>
          <a:p>
            <a:pPr marL="12700" marR="0" lvl="0" indent="0" algn="l" rtl="0">
              <a:spcBef>
                <a:spcPts val="100"/>
              </a:spcBef>
              <a:spcAft>
                <a:spcPts val="0"/>
              </a:spcAft>
              <a:buNone/>
            </a:pP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59"/>
          <p:cNvSpPr txBox="1">
            <a:spLocks noGrp="1"/>
          </p:cNvSpPr>
          <p:nvPr>
            <p:ph type="title"/>
          </p:nvPr>
        </p:nvSpPr>
        <p:spPr>
          <a:xfrm>
            <a:off x="3139888" y="302875"/>
            <a:ext cx="2754407" cy="687858"/>
          </a:xfrm>
          <a:prstGeom prst="rect">
            <a:avLst/>
          </a:prstGeom>
          <a:noFill/>
          <a:ln>
            <a:noFill/>
          </a:ln>
        </p:spPr>
        <p:txBody>
          <a:bodyPr spcFirstLastPara="1" wrap="square" lIns="0" tIns="10625" rIns="0" bIns="0" anchor="ctr" anchorCtr="0">
            <a:spAutoFit/>
          </a:bodyPr>
          <a:lstStyle/>
          <a:p>
            <a:pPr marL="11206" lvl="0" indent="0" algn="l" rtl="0">
              <a:lnSpc>
                <a:spcPct val="100000"/>
              </a:lnSpc>
              <a:spcBef>
                <a:spcPts val="0"/>
              </a:spcBef>
              <a:spcAft>
                <a:spcPts val="0"/>
              </a:spcAft>
              <a:buClr>
                <a:srgbClr val="FF0000"/>
              </a:buClr>
              <a:buSzPts val="4400"/>
              <a:buFont typeface="Calibri"/>
              <a:buNone/>
            </a:pPr>
            <a:r>
              <a:rPr lang="en-IN">
                <a:solidFill>
                  <a:srgbClr val="FF0000"/>
                </a:solidFill>
              </a:rPr>
              <a:t>Mixing</a:t>
            </a:r>
            <a:endParaRPr>
              <a:solidFill>
                <a:srgbClr val="FF0000"/>
              </a:solidFill>
            </a:endParaRPr>
          </a:p>
        </p:txBody>
      </p:sp>
      <p:sp>
        <p:nvSpPr>
          <p:cNvPr id="382" name="Google Shape;382;p59"/>
          <p:cNvSpPr txBox="1"/>
          <p:nvPr/>
        </p:nvSpPr>
        <p:spPr>
          <a:xfrm>
            <a:off x="2400300" y="1430990"/>
            <a:ext cx="7120778" cy="2604974"/>
          </a:xfrm>
          <a:prstGeom prst="rect">
            <a:avLst/>
          </a:prstGeom>
          <a:noFill/>
          <a:ln>
            <a:noFill/>
          </a:ln>
        </p:spPr>
        <p:txBody>
          <a:bodyPr spcFirstLastPara="1" wrap="square" lIns="0" tIns="11200" rIns="0" bIns="0" anchor="t" anchorCtr="0">
            <a:spAutoFit/>
          </a:bodyPr>
          <a:lstStyle/>
          <a:p>
            <a:pPr marL="11206" marR="4483" lvl="0" indent="0" algn="just" rtl="0">
              <a:spcBef>
                <a:spcPts val="0"/>
              </a:spcBef>
              <a:spcAft>
                <a:spcPts val="0"/>
              </a:spcAft>
              <a:buNone/>
            </a:pPr>
            <a:r>
              <a:rPr lang="en-IN" sz="2471" b="1" i="1">
                <a:solidFill>
                  <a:schemeClr val="dk1"/>
                </a:solidFill>
                <a:latin typeface="Times New Roman"/>
                <a:ea typeface="Times New Roman"/>
                <a:cs typeface="Times New Roman"/>
                <a:sym typeface="Times New Roman"/>
              </a:rPr>
              <a:t>We need an interbyte transformation that changes the  bits inside a byte, based on the bits inside the  neighboring bytes. We need to mix bytes to provide  diffusion at the bit level.</a:t>
            </a:r>
            <a:endParaRPr sz="2471">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735">
              <a:solidFill>
                <a:schemeClr val="dk1"/>
              </a:solidFill>
              <a:latin typeface="Times New Roman"/>
              <a:ea typeface="Times New Roman"/>
              <a:cs typeface="Times New Roman"/>
              <a:sym typeface="Times New Roman"/>
            </a:endParaRPr>
          </a:p>
          <a:p>
            <a:pPr marL="0" marR="0" lvl="0" indent="0" algn="l" rtl="0">
              <a:spcBef>
                <a:spcPts val="35"/>
              </a:spcBef>
              <a:spcAft>
                <a:spcPts val="0"/>
              </a:spcAft>
              <a:buNone/>
            </a:pPr>
            <a:endParaRPr sz="2118">
              <a:solidFill>
                <a:schemeClr val="dk1"/>
              </a:solidFill>
              <a:latin typeface="Times New Roman"/>
              <a:ea typeface="Times New Roman"/>
              <a:cs typeface="Times New Roman"/>
              <a:sym typeface="Times New Roman"/>
            </a:endParaRPr>
          </a:p>
          <a:p>
            <a:pPr marL="318264" marR="0" lvl="0" indent="0" algn="ctr" rtl="0">
              <a:spcBef>
                <a:spcPts val="0"/>
              </a:spcBef>
              <a:spcAft>
                <a:spcPts val="0"/>
              </a:spcAft>
              <a:buNone/>
            </a:pPr>
            <a:r>
              <a:rPr lang="en-IN" sz="2118" b="1">
                <a:solidFill>
                  <a:srgbClr val="3333CC"/>
                </a:solidFill>
                <a:latin typeface="Times New Roman"/>
                <a:ea typeface="Times New Roman"/>
                <a:cs typeface="Times New Roman"/>
                <a:sym typeface="Times New Roman"/>
              </a:rPr>
              <a:t>Figure 7.11	</a:t>
            </a:r>
            <a:r>
              <a:rPr lang="en-IN" sz="1765" b="1" i="1">
                <a:solidFill>
                  <a:schemeClr val="dk1"/>
                </a:solidFill>
                <a:latin typeface="Times New Roman"/>
                <a:ea typeface="Times New Roman"/>
                <a:cs typeface="Times New Roman"/>
                <a:sym typeface="Times New Roman"/>
              </a:rPr>
              <a:t>Mixing bytes using matrix multiplication</a:t>
            </a:r>
            <a:endParaRPr sz="1765">
              <a:solidFill>
                <a:schemeClr val="dk1"/>
              </a:solidFill>
              <a:latin typeface="Times New Roman"/>
              <a:ea typeface="Times New Roman"/>
              <a:cs typeface="Times New Roman"/>
              <a:sym typeface="Times New Roman"/>
            </a:endParaRPr>
          </a:p>
        </p:txBody>
      </p:sp>
      <p:sp>
        <p:nvSpPr>
          <p:cNvPr id="383" name="Google Shape;383;p59"/>
          <p:cNvSpPr/>
          <p:nvPr/>
        </p:nvSpPr>
        <p:spPr>
          <a:xfrm>
            <a:off x="2400299" y="4424081"/>
            <a:ext cx="7528113" cy="164197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0"/>
          <p:cNvSpPr/>
          <p:nvPr/>
        </p:nvSpPr>
        <p:spPr>
          <a:xfrm>
            <a:off x="2385956" y="498886"/>
            <a:ext cx="386603" cy="419100"/>
          </a:xfrm>
          <a:custGeom>
            <a:avLst/>
            <a:gdLst/>
            <a:ahLst/>
            <a:cxnLst/>
            <a:rect l="l" t="t" r="r" b="b"/>
            <a:pathLst>
              <a:path w="438150" h="474980" extrusionOk="0">
                <a:moveTo>
                  <a:pt x="438150" y="474726"/>
                </a:moveTo>
                <a:lnTo>
                  <a:pt x="438150" y="0"/>
                </a:lnTo>
                <a:lnTo>
                  <a:pt x="0" y="0"/>
                </a:lnTo>
                <a:lnTo>
                  <a:pt x="0" y="474726"/>
                </a:lnTo>
                <a:lnTo>
                  <a:pt x="438150" y="474726"/>
                </a:lnTo>
                <a:close/>
              </a:path>
            </a:pathLst>
          </a:cu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89" name="Google Shape;389;p60"/>
          <p:cNvSpPr/>
          <p:nvPr/>
        </p:nvSpPr>
        <p:spPr>
          <a:xfrm>
            <a:off x="2723478" y="498886"/>
            <a:ext cx="289784" cy="418875"/>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90" name="Google Shape;390;p60"/>
          <p:cNvSpPr/>
          <p:nvPr/>
        </p:nvSpPr>
        <p:spPr>
          <a:xfrm>
            <a:off x="2494877" y="871370"/>
            <a:ext cx="372596" cy="338978"/>
          </a:xfrm>
          <a:custGeom>
            <a:avLst/>
            <a:gdLst/>
            <a:ahLst/>
            <a:cxnLst/>
            <a:rect l="l" t="t" r="r" b="b"/>
            <a:pathLst>
              <a:path w="422275" h="384175" extrusionOk="0">
                <a:moveTo>
                  <a:pt x="0" y="384047"/>
                </a:moveTo>
                <a:lnTo>
                  <a:pt x="422147" y="384047"/>
                </a:lnTo>
                <a:lnTo>
                  <a:pt x="422147" y="0"/>
                </a:lnTo>
                <a:lnTo>
                  <a:pt x="0" y="0"/>
                </a:lnTo>
                <a:lnTo>
                  <a:pt x="0" y="384047"/>
                </a:lnTo>
                <a:close/>
              </a:path>
            </a:pathLst>
          </a:custGeom>
          <a:solidFill>
            <a:srgbClr val="3333CC"/>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91" name="Google Shape;391;p60"/>
          <p:cNvSpPr/>
          <p:nvPr/>
        </p:nvSpPr>
        <p:spPr>
          <a:xfrm>
            <a:off x="2129118" y="806824"/>
            <a:ext cx="7582796" cy="483421"/>
          </a:xfrm>
          <a:prstGeom prst="rect">
            <a:avLst/>
          </a:pr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92" name="Google Shape;392;p60"/>
          <p:cNvSpPr/>
          <p:nvPr/>
        </p:nvSpPr>
        <p:spPr>
          <a:xfrm>
            <a:off x="2263588" y="1210236"/>
            <a:ext cx="7664824" cy="458881"/>
          </a:xfrm>
          <a:custGeom>
            <a:avLst/>
            <a:gdLst/>
            <a:ahLst/>
            <a:cxnLst/>
            <a:rect l="l" t="t" r="r" b="b"/>
            <a:pathLst>
              <a:path w="8686800" h="520064" extrusionOk="0">
                <a:moveTo>
                  <a:pt x="8686800" y="519684"/>
                </a:moveTo>
                <a:lnTo>
                  <a:pt x="8686800" y="0"/>
                </a:lnTo>
                <a:lnTo>
                  <a:pt x="0" y="0"/>
                </a:lnTo>
                <a:lnTo>
                  <a:pt x="0" y="519684"/>
                </a:lnTo>
                <a:lnTo>
                  <a:pt x="8686800" y="519684"/>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393" name="Google Shape;393;p60"/>
          <p:cNvSpPr txBox="1"/>
          <p:nvPr/>
        </p:nvSpPr>
        <p:spPr>
          <a:xfrm>
            <a:off x="2543511" y="1633370"/>
            <a:ext cx="7109012" cy="28292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1765" b="1" i="1">
                <a:solidFill>
                  <a:schemeClr val="dk1"/>
                </a:solidFill>
                <a:latin typeface="Times New Roman"/>
                <a:ea typeface="Times New Roman"/>
                <a:cs typeface="Times New Roman"/>
                <a:sym typeface="Times New Roman"/>
              </a:rPr>
              <a:t>Constant matrices used by MixColumns and InvMixColumns</a:t>
            </a:r>
            <a:endParaRPr sz="1765">
              <a:solidFill>
                <a:schemeClr val="dk1"/>
              </a:solidFill>
              <a:latin typeface="Times New Roman"/>
              <a:ea typeface="Times New Roman"/>
              <a:cs typeface="Times New Roman"/>
              <a:sym typeface="Times New Roman"/>
            </a:endParaRPr>
          </a:p>
        </p:txBody>
      </p:sp>
      <p:sp>
        <p:nvSpPr>
          <p:cNvPr id="394" name="Google Shape;394;p60"/>
          <p:cNvSpPr/>
          <p:nvPr/>
        </p:nvSpPr>
        <p:spPr>
          <a:xfrm>
            <a:off x="2510341" y="2747234"/>
            <a:ext cx="7162703" cy="2326653"/>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61"/>
          <p:cNvSpPr/>
          <p:nvPr/>
        </p:nvSpPr>
        <p:spPr>
          <a:xfrm>
            <a:off x="2263588" y="1210235"/>
            <a:ext cx="7664824" cy="1588994"/>
          </a:xfrm>
          <a:custGeom>
            <a:avLst/>
            <a:gdLst/>
            <a:ahLst/>
            <a:cxnLst/>
            <a:rect l="l" t="t" r="r" b="b"/>
            <a:pathLst>
              <a:path w="8686800" h="1800860" extrusionOk="0">
                <a:moveTo>
                  <a:pt x="8686800" y="1800606"/>
                </a:moveTo>
                <a:lnTo>
                  <a:pt x="8686800" y="0"/>
                </a:lnTo>
                <a:lnTo>
                  <a:pt x="0" y="0"/>
                </a:lnTo>
                <a:lnTo>
                  <a:pt x="0" y="1800606"/>
                </a:lnTo>
                <a:lnTo>
                  <a:pt x="8686800" y="180060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00" name="Google Shape;400;p61"/>
          <p:cNvSpPr txBox="1"/>
          <p:nvPr/>
        </p:nvSpPr>
        <p:spPr>
          <a:xfrm>
            <a:off x="2333065" y="1228612"/>
            <a:ext cx="7525310" cy="2251993"/>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2471" b="1" i="1">
                <a:solidFill>
                  <a:srgbClr val="3333CC"/>
                </a:solidFill>
                <a:latin typeface="Times New Roman"/>
                <a:ea typeface="Times New Roman"/>
                <a:cs typeface="Times New Roman"/>
                <a:sym typeface="Times New Roman"/>
              </a:rPr>
              <a:t>MixColumns</a:t>
            </a:r>
            <a:endParaRPr sz="2471">
              <a:solidFill>
                <a:schemeClr val="dk1"/>
              </a:solidFill>
              <a:latin typeface="Times New Roman"/>
              <a:ea typeface="Times New Roman"/>
              <a:cs typeface="Times New Roman"/>
              <a:sym typeface="Times New Roman"/>
            </a:endParaRPr>
          </a:p>
          <a:p>
            <a:pPr marL="11206" marR="4483" lvl="0" indent="0" algn="just" rtl="0">
              <a:spcBef>
                <a:spcPts val="0"/>
              </a:spcBef>
              <a:spcAft>
                <a:spcPts val="0"/>
              </a:spcAft>
              <a:buNone/>
            </a:pPr>
            <a:r>
              <a:rPr lang="en-IN" sz="2471" b="1" i="1">
                <a:solidFill>
                  <a:schemeClr val="dk1"/>
                </a:solidFill>
                <a:latin typeface="Times New Roman"/>
                <a:ea typeface="Times New Roman"/>
                <a:cs typeface="Times New Roman"/>
                <a:sym typeface="Times New Roman"/>
              </a:rPr>
              <a:t>The MixColumns transformation operates at the column  level; it transforms each column of the state to a new  column.</a:t>
            </a:r>
            <a:endParaRPr sz="2471">
              <a:solidFill>
                <a:schemeClr val="dk1"/>
              </a:solidFill>
              <a:latin typeface="Times New Roman"/>
              <a:ea typeface="Times New Roman"/>
              <a:cs typeface="Times New Roman"/>
              <a:sym typeface="Times New Roman"/>
            </a:endParaRPr>
          </a:p>
          <a:p>
            <a:pPr marL="0" marR="0" lvl="0" indent="0" algn="l" rtl="0">
              <a:spcBef>
                <a:spcPts val="31"/>
              </a:spcBef>
              <a:spcAft>
                <a:spcPts val="0"/>
              </a:spcAft>
              <a:buNone/>
            </a:pPr>
            <a:endParaRPr sz="2559">
              <a:solidFill>
                <a:schemeClr val="dk1"/>
              </a:solidFill>
              <a:latin typeface="Times New Roman"/>
              <a:ea typeface="Times New Roman"/>
              <a:cs typeface="Times New Roman"/>
              <a:sym typeface="Times New Roman"/>
            </a:endParaRPr>
          </a:p>
          <a:p>
            <a:pPr marL="0" marR="454982" lvl="0" indent="0" algn="ctr" rtl="0">
              <a:spcBef>
                <a:spcPts val="0"/>
              </a:spcBef>
              <a:spcAft>
                <a:spcPts val="0"/>
              </a:spcAft>
              <a:buNone/>
            </a:pPr>
            <a:r>
              <a:rPr lang="en-IN" sz="2118" b="1">
                <a:solidFill>
                  <a:srgbClr val="3333CC"/>
                </a:solidFill>
                <a:latin typeface="Times New Roman"/>
                <a:ea typeface="Times New Roman"/>
                <a:cs typeface="Times New Roman"/>
                <a:sym typeface="Times New Roman"/>
              </a:rPr>
              <a:t>Figure 7.13	</a:t>
            </a:r>
            <a:r>
              <a:rPr lang="en-IN" sz="1765" b="1" i="1">
                <a:solidFill>
                  <a:schemeClr val="dk1"/>
                </a:solidFill>
                <a:latin typeface="Times New Roman"/>
                <a:ea typeface="Times New Roman"/>
                <a:cs typeface="Times New Roman"/>
                <a:sym typeface="Times New Roman"/>
              </a:rPr>
              <a:t>MixColumns transformation</a:t>
            </a:r>
            <a:endParaRPr sz="1765">
              <a:solidFill>
                <a:schemeClr val="dk1"/>
              </a:solidFill>
              <a:latin typeface="Times New Roman"/>
              <a:ea typeface="Times New Roman"/>
              <a:cs typeface="Times New Roman"/>
              <a:sym typeface="Times New Roman"/>
            </a:endParaRPr>
          </a:p>
        </p:txBody>
      </p:sp>
      <p:sp>
        <p:nvSpPr>
          <p:cNvPr id="401" name="Google Shape;401;p61"/>
          <p:cNvSpPr/>
          <p:nvPr/>
        </p:nvSpPr>
        <p:spPr>
          <a:xfrm>
            <a:off x="2801470" y="3907043"/>
            <a:ext cx="6790765" cy="241842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62"/>
          <p:cNvSpPr/>
          <p:nvPr/>
        </p:nvSpPr>
        <p:spPr>
          <a:xfrm>
            <a:off x="2263588" y="1210236"/>
            <a:ext cx="7664824" cy="1212476"/>
          </a:xfrm>
          <a:custGeom>
            <a:avLst/>
            <a:gdLst/>
            <a:ahLst/>
            <a:cxnLst/>
            <a:rect l="l" t="t" r="r" b="b"/>
            <a:pathLst>
              <a:path w="8686800" h="1374139" extrusionOk="0">
                <a:moveTo>
                  <a:pt x="8686800" y="1373886"/>
                </a:moveTo>
                <a:lnTo>
                  <a:pt x="8686800" y="0"/>
                </a:lnTo>
                <a:lnTo>
                  <a:pt x="0" y="0"/>
                </a:lnTo>
                <a:lnTo>
                  <a:pt x="0" y="1373886"/>
                </a:lnTo>
                <a:lnTo>
                  <a:pt x="8686800" y="1373886"/>
                </a:lnTo>
                <a:close/>
              </a:path>
            </a:pathLst>
          </a:custGeom>
          <a:solidFill>
            <a:srgbClr val="FFFFFF"/>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07" name="Google Shape;407;p62"/>
          <p:cNvSpPr/>
          <p:nvPr/>
        </p:nvSpPr>
        <p:spPr>
          <a:xfrm>
            <a:off x="2465294" y="3324113"/>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08" name="Google Shape;408;p62"/>
          <p:cNvSpPr/>
          <p:nvPr/>
        </p:nvSpPr>
        <p:spPr>
          <a:xfrm>
            <a:off x="2467311" y="4303059"/>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09" name="Google Shape;409;p62"/>
          <p:cNvSpPr txBox="1"/>
          <p:nvPr/>
        </p:nvSpPr>
        <p:spPr>
          <a:xfrm>
            <a:off x="2498912" y="3401434"/>
            <a:ext cx="7126941" cy="791582"/>
          </a:xfrm>
          <a:prstGeom prst="rect">
            <a:avLst/>
          </a:prstGeom>
          <a:solidFill>
            <a:srgbClr val="99FF33"/>
          </a:solidFill>
          <a:ln>
            <a:noFill/>
          </a:ln>
        </p:spPr>
        <p:txBody>
          <a:bodyPr spcFirstLastPara="1" wrap="square" lIns="0" tIns="30800" rIns="0" bIns="0" anchor="t" anchorCtr="0">
            <a:spAutoFit/>
          </a:bodyPr>
          <a:lstStyle/>
          <a:p>
            <a:pPr marL="340677" marR="332832" lvl="0" indent="439294" algn="l" rtl="0">
              <a:spcBef>
                <a:spcPts val="0"/>
              </a:spcBef>
              <a:spcAft>
                <a:spcPts val="0"/>
              </a:spcAft>
              <a:buNone/>
            </a:pPr>
            <a:r>
              <a:rPr lang="en-IN" sz="2471" b="1">
                <a:solidFill>
                  <a:schemeClr val="dk1"/>
                </a:solidFill>
                <a:latin typeface="Arial"/>
                <a:ea typeface="Arial"/>
                <a:cs typeface="Arial"/>
                <a:sym typeface="Arial"/>
              </a:rPr>
              <a:t>The MixColumns and InvMixColumns  transformations are inverses of each other.</a:t>
            </a:r>
            <a:endParaRPr sz="2471">
              <a:solidFill>
                <a:schemeClr val="dk1"/>
              </a:solidFill>
              <a:latin typeface="Arial"/>
              <a:ea typeface="Arial"/>
              <a:cs typeface="Arial"/>
              <a:sym typeface="Arial"/>
            </a:endParaRPr>
          </a:p>
        </p:txBody>
      </p:sp>
      <p:sp>
        <p:nvSpPr>
          <p:cNvPr id="410" name="Google Shape;410;p62"/>
          <p:cNvSpPr/>
          <p:nvPr/>
        </p:nvSpPr>
        <p:spPr>
          <a:xfrm>
            <a:off x="2465294" y="2756647"/>
            <a:ext cx="1008529" cy="50023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11" name="Google Shape;411;p62"/>
          <p:cNvSpPr txBox="1"/>
          <p:nvPr/>
        </p:nvSpPr>
        <p:spPr>
          <a:xfrm>
            <a:off x="2333065" y="1228613"/>
            <a:ext cx="7525310" cy="1966851"/>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2471" b="1" i="1">
                <a:solidFill>
                  <a:srgbClr val="3333CC"/>
                </a:solidFill>
                <a:latin typeface="Times New Roman"/>
                <a:ea typeface="Times New Roman"/>
                <a:cs typeface="Times New Roman"/>
                <a:sym typeface="Times New Roman"/>
              </a:rPr>
              <a:t>InvMixColumns</a:t>
            </a:r>
            <a:endParaRPr sz="2471">
              <a:solidFill>
                <a:schemeClr val="dk1"/>
              </a:solidFill>
              <a:latin typeface="Times New Roman"/>
              <a:ea typeface="Times New Roman"/>
              <a:cs typeface="Times New Roman"/>
              <a:sym typeface="Times New Roman"/>
            </a:endParaRPr>
          </a:p>
          <a:p>
            <a:pPr marL="11206" marR="4483" lvl="0" indent="0" algn="l" rtl="0">
              <a:spcBef>
                <a:spcPts val="0"/>
              </a:spcBef>
              <a:spcAft>
                <a:spcPts val="0"/>
              </a:spcAft>
              <a:buNone/>
            </a:pPr>
            <a:r>
              <a:rPr lang="en-IN" sz="2471" b="1" i="1">
                <a:solidFill>
                  <a:schemeClr val="dk1"/>
                </a:solidFill>
                <a:latin typeface="Times New Roman"/>
                <a:ea typeface="Times New Roman"/>
                <a:cs typeface="Times New Roman"/>
                <a:sym typeface="Times New Roman"/>
              </a:rPr>
              <a:t>The InvMixColumns transformation is basically the same  as the MixColumns transformation.</a:t>
            </a:r>
            <a:endParaRPr sz="2471">
              <a:solidFill>
                <a:schemeClr val="dk1"/>
              </a:solidFill>
              <a:latin typeface="Times New Roman"/>
              <a:ea typeface="Times New Roman"/>
              <a:cs typeface="Times New Roman"/>
              <a:sym typeface="Times New Roman"/>
            </a:endParaRPr>
          </a:p>
          <a:p>
            <a:pPr marL="0" marR="0" lvl="0" indent="0" algn="l" rtl="0">
              <a:spcBef>
                <a:spcPts val="35"/>
              </a:spcBef>
              <a:spcAft>
                <a:spcPts val="0"/>
              </a:spcAft>
              <a:buNone/>
            </a:pPr>
            <a:endParaRPr sz="2824">
              <a:solidFill>
                <a:schemeClr val="dk1"/>
              </a:solidFill>
              <a:latin typeface="Times New Roman"/>
              <a:ea typeface="Times New Roman"/>
              <a:cs typeface="Times New Roman"/>
              <a:sym typeface="Times New Roman"/>
            </a:endParaRPr>
          </a:p>
          <a:p>
            <a:pPr marL="330591" marR="0" lvl="0" indent="0" algn="l" rtl="0">
              <a:spcBef>
                <a:spcPts val="0"/>
              </a:spcBef>
              <a:spcAft>
                <a:spcPts val="0"/>
              </a:spcAft>
              <a:buNone/>
            </a:pPr>
            <a:r>
              <a:rPr lang="en-IN" sz="2471" b="1" i="1">
                <a:solidFill>
                  <a:srgbClr val="FF0000"/>
                </a:solidFill>
                <a:latin typeface="Times New Roman"/>
                <a:ea typeface="Times New Roman"/>
                <a:cs typeface="Times New Roman"/>
                <a:sym typeface="Times New Roman"/>
              </a:rPr>
              <a:t>Note</a:t>
            </a:r>
            <a:endParaRPr sz="2471">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Techniques of Cryptography</a:t>
            </a:r>
            <a:endParaRPr/>
          </a:p>
        </p:txBody>
      </p:sp>
      <p:sp>
        <p:nvSpPr>
          <p:cNvPr id="112" name="Google Shape;112;p18"/>
          <p:cNvSpPr txBox="1">
            <a:spLocks noGrp="1"/>
          </p:cNvSpPr>
          <p:nvPr>
            <p:ph type="body" idx="1"/>
          </p:nvPr>
        </p:nvSpPr>
        <p:spPr>
          <a:xfrm>
            <a:off x="838200" y="1310184"/>
            <a:ext cx="10515600" cy="5418162"/>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latin typeface="Times New Roman"/>
                <a:ea typeface="Times New Roman"/>
                <a:cs typeface="Times New Roman"/>
                <a:sym typeface="Times New Roman"/>
              </a:rPr>
              <a:t>Substitution cipher: substitute one value for another</a:t>
            </a:r>
            <a:endParaRPr/>
          </a:p>
          <a:p>
            <a:pPr marL="685800" lvl="1" indent="-228600" algn="l" rtl="0">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Monoalphabetic substitution: uses only one alphabet</a:t>
            </a:r>
            <a:endParaRPr/>
          </a:p>
          <a:p>
            <a:pPr marL="685800" lvl="1" indent="-228600" algn="l" rtl="0">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Polyalphabetic substitution: more advanced; uses two or more alphabets</a:t>
            </a:r>
            <a:endParaRPr/>
          </a:p>
          <a:p>
            <a:pPr marL="685800" lvl="1" indent="-228600" algn="l" rtl="0">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Vigenère cipher: advanced cipher type that uses simple polyalphabetic code; made up of 26 distinct cipher alphabets</a:t>
            </a:r>
            <a:endParaRPr/>
          </a:p>
          <a:p>
            <a:pPr marL="342900" lvl="1" indent="-342900" algn="l" rtl="0">
              <a:lnSpc>
                <a:spcPct val="90000"/>
              </a:lnSpc>
              <a:spcBef>
                <a:spcPts val="500"/>
              </a:spcBef>
              <a:spcAft>
                <a:spcPts val="0"/>
              </a:spcAft>
              <a:buClr>
                <a:schemeClr val="dk1"/>
              </a:buClr>
              <a:buSzPts val="2400"/>
              <a:buChar char="•"/>
            </a:pPr>
            <a:r>
              <a:rPr lang="en-IN">
                <a:latin typeface="Times New Roman"/>
                <a:ea typeface="Times New Roman"/>
                <a:cs typeface="Times New Roman"/>
                <a:sym typeface="Times New Roman"/>
              </a:rPr>
              <a:t>Transposition cipher: rearranges values within a block to create ciphertext</a:t>
            </a:r>
            <a:endParaRPr>
              <a:latin typeface="Times New Roman"/>
              <a:ea typeface="Times New Roman"/>
              <a:cs typeface="Times New Roman"/>
              <a:sym typeface="Times New Roman"/>
            </a:endParaRPr>
          </a:p>
          <a:p>
            <a:pPr marL="800100" lvl="2" indent="-342900" algn="l" rtl="0">
              <a:lnSpc>
                <a:spcPct val="90000"/>
              </a:lnSpc>
              <a:spcBef>
                <a:spcPts val="500"/>
              </a:spcBef>
              <a:spcAft>
                <a:spcPts val="0"/>
              </a:spcAft>
              <a:buClr>
                <a:schemeClr val="dk1"/>
              </a:buClr>
              <a:buSzPts val="2000"/>
              <a:buChar char="•"/>
            </a:pPr>
            <a:r>
              <a:rPr lang="en-IN">
                <a:latin typeface="Times New Roman"/>
                <a:ea typeface="Times New Roman"/>
                <a:cs typeface="Times New Roman"/>
                <a:sym typeface="Times New Roman"/>
              </a:rPr>
              <a:t>Exclusive OR (XOR): function of Boolean algebra; two bits are compared</a:t>
            </a:r>
            <a:endParaRPr/>
          </a:p>
          <a:p>
            <a:pPr marL="800100" lvl="2" indent="-342900" algn="l" rtl="0">
              <a:lnSpc>
                <a:spcPct val="90000"/>
              </a:lnSpc>
              <a:spcBef>
                <a:spcPts val="500"/>
              </a:spcBef>
              <a:spcAft>
                <a:spcPts val="0"/>
              </a:spcAft>
              <a:buClr>
                <a:schemeClr val="dk1"/>
              </a:buClr>
              <a:buSzPts val="2000"/>
              <a:buChar char="•"/>
            </a:pPr>
            <a:r>
              <a:rPr lang="en-IN">
                <a:latin typeface="Times New Roman"/>
                <a:ea typeface="Times New Roman"/>
                <a:cs typeface="Times New Roman"/>
                <a:sym typeface="Times New Roman"/>
              </a:rPr>
              <a:t>If two bits are identical, result is binary 0</a:t>
            </a:r>
            <a:endParaRPr/>
          </a:p>
          <a:p>
            <a:pPr marL="800100" lvl="2" indent="-342900" algn="l" rtl="0">
              <a:lnSpc>
                <a:spcPct val="90000"/>
              </a:lnSpc>
              <a:spcBef>
                <a:spcPts val="500"/>
              </a:spcBef>
              <a:spcAft>
                <a:spcPts val="0"/>
              </a:spcAft>
              <a:buClr>
                <a:schemeClr val="dk1"/>
              </a:buClr>
              <a:buSzPts val="2000"/>
              <a:buChar char="•"/>
            </a:pPr>
            <a:r>
              <a:rPr lang="en-IN">
                <a:latin typeface="Times New Roman"/>
                <a:ea typeface="Times New Roman"/>
                <a:cs typeface="Times New Roman"/>
                <a:sym typeface="Times New Roman"/>
              </a:rPr>
              <a:t>If two bits not identical, result is binary 1</a:t>
            </a:r>
            <a:endParaRPr/>
          </a:p>
          <a:p>
            <a:pPr marL="342900" lvl="2" indent="-342900" algn="l" rtl="0">
              <a:lnSpc>
                <a:spcPct val="90000"/>
              </a:lnSpc>
              <a:spcBef>
                <a:spcPts val="500"/>
              </a:spcBef>
              <a:spcAft>
                <a:spcPts val="0"/>
              </a:spcAft>
              <a:buClr>
                <a:schemeClr val="dk1"/>
              </a:buClr>
              <a:buSzPts val="2000"/>
              <a:buChar char="•"/>
            </a:pPr>
            <a:r>
              <a:rPr lang="en-IN">
                <a:latin typeface="Times New Roman"/>
                <a:ea typeface="Times New Roman"/>
                <a:cs typeface="Times New Roman"/>
                <a:sym typeface="Times New Roman"/>
              </a:rPr>
              <a:t>Vernam cipher: developed at AT&amp;T; uses set of characters once per encryption process</a:t>
            </a:r>
            <a:endParaRPr/>
          </a:p>
          <a:p>
            <a:pPr marL="342900" lvl="2" indent="-342900" algn="l" rtl="0">
              <a:lnSpc>
                <a:spcPct val="90000"/>
              </a:lnSpc>
              <a:spcBef>
                <a:spcPts val="500"/>
              </a:spcBef>
              <a:spcAft>
                <a:spcPts val="0"/>
              </a:spcAft>
              <a:buClr>
                <a:schemeClr val="dk1"/>
              </a:buClr>
              <a:buSzPts val="2000"/>
              <a:buChar char="•"/>
            </a:pPr>
            <a:r>
              <a:rPr lang="en-IN">
                <a:latin typeface="Times New Roman"/>
                <a:ea typeface="Times New Roman"/>
                <a:cs typeface="Times New Roman"/>
                <a:sym typeface="Times New Roman"/>
              </a:rPr>
              <a:t>Book (running key) cipher: uses text in book as key to decrypt a message; ciphertext contains codes representing page, line, and word numbers</a:t>
            </a:r>
            <a:endParaRPr/>
          </a:p>
          <a:p>
            <a:pPr marL="342900" lvl="2" indent="-342900" algn="l" rtl="0">
              <a:lnSpc>
                <a:spcPct val="90000"/>
              </a:lnSpc>
              <a:spcBef>
                <a:spcPts val="500"/>
              </a:spcBef>
              <a:spcAft>
                <a:spcPts val="0"/>
              </a:spcAft>
              <a:buClr>
                <a:schemeClr val="dk1"/>
              </a:buClr>
              <a:buSzPts val="2000"/>
              <a:buChar char="•"/>
            </a:pPr>
            <a:r>
              <a:rPr lang="en-IN"/>
              <a:t>Hash Functions: Mathematical algorithms that generate message summary/digest to confirm message identity and confirm no content has changed</a:t>
            </a:r>
            <a:endParaRPr>
              <a:latin typeface="Times New Roman"/>
              <a:ea typeface="Times New Roman"/>
              <a:cs typeface="Times New Roman"/>
              <a:sym typeface="Times New Roman"/>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63"/>
          <p:cNvSpPr txBox="1">
            <a:spLocks noGrp="1"/>
          </p:cNvSpPr>
          <p:nvPr>
            <p:ph type="title"/>
          </p:nvPr>
        </p:nvSpPr>
        <p:spPr>
          <a:xfrm>
            <a:off x="3139887" y="302875"/>
            <a:ext cx="3695701" cy="687858"/>
          </a:xfrm>
          <a:prstGeom prst="rect">
            <a:avLst/>
          </a:prstGeom>
          <a:noFill/>
          <a:ln>
            <a:noFill/>
          </a:ln>
        </p:spPr>
        <p:txBody>
          <a:bodyPr spcFirstLastPara="1" wrap="square" lIns="0" tIns="10625" rIns="0" bIns="0" anchor="ctr" anchorCtr="0">
            <a:spAutoFit/>
          </a:bodyPr>
          <a:lstStyle/>
          <a:p>
            <a:pPr marL="11206" lvl="0" indent="0" algn="l" rtl="0">
              <a:lnSpc>
                <a:spcPct val="100000"/>
              </a:lnSpc>
              <a:spcBef>
                <a:spcPts val="0"/>
              </a:spcBef>
              <a:spcAft>
                <a:spcPts val="0"/>
              </a:spcAft>
              <a:buClr>
                <a:srgbClr val="FF0000"/>
              </a:buClr>
              <a:buSzPts val="4400"/>
              <a:buFont typeface="Calibri"/>
              <a:buNone/>
            </a:pPr>
            <a:r>
              <a:rPr lang="en-IN">
                <a:solidFill>
                  <a:srgbClr val="FF0000"/>
                </a:solidFill>
              </a:rPr>
              <a:t>	Key Adding</a:t>
            </a:r>
            <a:endParaRPr/>
          </a:p>
        </p:txBody>
      </p:sp>
      <p:sp>
        <p:nvSpPr>
          <p:cNvPr id="417" name="Google Shape;417;p63"/>
          <p:cNvSpPr/>
          <p:nvPr/>
        </p:nvSpPr>
        <p:spPr>
          <a:xfrm>
            <a:off x="2465294" y="4332642"/>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18" name="Google Shape;418;p63"/>
          <p:cNvSpPr/>
          <p:nvPr/>
        </p:nvSpPr>
        <p:spPr>
          <a:xfrm>
            <a:off x="2467311" y="5311588"/>
            <a:ext cx="7194176" cy="0"/>
          </a:xfrm>
          <a:custGeom>
            <a:avLst/>
            <a:gdLst/>
            <a:ahLst/>
            <a:cxnLst/>
            <a:rect l="l" t="t" r="r" b="b"/>
            <a:pathLst>
              <a:path w="8153400" h="120000" extrusionOk="0">
                <a:moveTo>
                  <a:pt x="0" y="0"/>
                </a:moveTo>
                <a:lnTo>
                  <a:pt x="8153400" y="0"/>
                </a:lnTo>
              </a:path>
            </a:pathLst>
          </a:custGeom>
          <a:noFill/>
          <a:ln w="76200" cap="flat" cmpd="sng">
            <a:solidFill>
              <a:srgbClr val="009900"/>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19" name="Google Shape;419;p63"/>
          <p:cNvSpPr txBox="1"/>
          <p:nvPr/>
        </p:nvSpPr>
        <p:spPr>
          <a:xfrm>
            <a:off x="2498912" y="4409963"/>
            <a:ext cx="7126941" cy="791582"/>
          </a:xfrm>
          <a:prstGeom prst="rect">
            <a:avLst/>
          </a:prstGeom>
          <a:solidFill>
            <a:srgbClr val="99FF33"/>
          </a:solidFill>
          <a:ln>
            <a:noFill/>
          </a:ln>
        </p:spPr>
        <p:txBody>
          <a:bodyPr spcFirstLastPara="1" wrap="square" lIns="0" tIns="30800" rIns="0" bIns="0" anchor="t" anchorCtr="0">
            <a:spAutoFit/>
          </a:bodyPr>
          <a:lstStyle/>
          <a:p>
            <a:pPr marL="2366248" marR="543514" lvl="0" indent="-1817690" algn="l" rtl="0">
              <a:spcBef>
                <a:spcPts val="0"/>
              </a:spcBef>
              <a:spcAft>
                <a:spcPts val="0"/>
              </a:spcAft>
              <a:buNone/>
            </a:pPr>
            <a:r>
              <a:rPr lang="en-IN" sz="2471" b="1">
                <a:solidFill>
                  <a:schemeClr val="dk1"/>
                </a:solidFill>
                <a:latin typeface="Arial"/>
                <a:ea typeface="Arial"/>
                <a:cs typeface="Arial"/>
                <a:sym typeface="Arial"/>
              </a:rPr>
              <a:t>The AddRoundKey transformation is the  inverse of itself.</a:t>
            </a:r>
            <a:endParaRPr sz="2471">
              <a:solidFill>
                <a:schemeClr val="dk1"/>
              </a:solidFill>
              <a:latin typeface="Arial"/>
              <a:ea typeface="Arial"/>
              <a:cs typeface="Arial"/>
              <a:sym typeface="Arial"/>
            </a:endParaRPr>
          </a:p>
        </p:txBody>
      </p:sp>
      <p:sp>
        <p:nvSpPr>
          <p:cNvPr id="420" name="Google Shape;420;p63"/>
          <p:cNvSpPr/>
          <p:nvPr/>
        </p:nvSpPr>
        <p:spPr>
          <a:xfrm>
            <a:off x="2465294" y="3765177"/>
            <a:ext cx="1008529" cy="50023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21" name="Google Shape;421;p63"/>
          <p:cNvSpPr txBox="1"/>
          <p:nvPr/>
        </p:nvSpPr>
        <p:spPr>
          <a:xfrm>
            <a:off x="2333065" y="1228612"/>
            <a:ext cx="7524750" cy="298289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2471" b="1" i="1">
                <a:solidFill>
                  <a:srgbClr val="3333CC"/>
                </a:solidFill>
                <a:latin typeface="Times New Roman"/>
                <a:ea typeface="Times New Roman"/>
                <a:cs typeface="Times New Roman"/>
                <a:sym typeface="Times New Roman"/>
              </a:rPr>
              <a:t>AddRoundKey</a:t>
            </a:r>
            <a:endParaRPr sz="2471">
              <a:solidFill>
                <a:schemeClr val="dk1"/>
              </a:solidFill>
              <a:latin typeface="Times New Roman"/>
              <a:ea typeface="Times New Roman"/>
              <a:cs typeface="Times New Roman"/>
              <a:sym typeface="Times New Roman"/>
            </a:endParaRPr>
          </a:p>
          <a:p>
            <a:pPr marL="11206" marR="4483" lvl="0" indent="0" algn="just" rtl="0">
              <a:spcBef>
                <a:spcPts val="0"/>
              </a:spcBef>
              <a:spcAft>
                <a:spcPts val="0"/>
              </a:spcAft>
              <a:buNone/>
            </a:pPr>
            <a:r>
              <a:rPr lang="en-IN" sz="2471" b="1" i="1">
                <a:solidFill>
                  <a:schemeClr val="dk1"/>
                </a:solidFill>
                <a:latin typeface="Times New Roman"/>
                <a:ea typeface="Times New Roman"/>
                <a:cs typeface="Times New Roman"/>
                <a:sym typeface="Times New Roman"/>
              </a:rPr>
              <a:t>AddRoundKey proceeds one column at a time.  AddRoundKey adds a round key word with each state  column matrix; the operation in AddRoundKey is matrix  addition.</a:t>
            </a:r>
            <a:endParaRPr sz="2471">
              <a:solidFill>
                <a:schemeClr val="dk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None/>
            </a:pPr>
            <a:endParaRPr sz="2735">
              <a:solidFill>
                <a:schemeClr val="dk1"/>
              </a:solidFill>
              <a:latin typeface="Times New Roman"/>
              <a:ea typeface="Times New Roman"/>
              <a:cs typeface="Times New Roman"/>
              <a:sym typeface="Times New Roman"/>
            </a:endParaRPr>
          </a:p>
          <a:p>
            <a:pPr marL="330591" marR="0" lvl="0" indent="0" algn="l" rtl="0">
              <a:spcBef>
                <a:spcPts val="2149"/>
              </a:spcBef>
              <a:spcAft>
                <a:spcPts val="0"/>
              </a:spcAft>
              <a:buNone/>
            </a:pPr>
            <a:r>
              <a:rPr lang="en-IN" sz="2471" b="1" i="1">
                <a:solidFill>
                  <a:srgbClr val="FF0000"/>
                </a:solidFill>
                <a:latin typeface="Times New Roman"/>
                <a:ea typeface="Times New Roman"/>
                <a:cs typeface="Times New Roman"/>
                <a:sym typeface="Times New Roman"/>
              </a:rPr>
              <a:t>Note</a:t>
            </a:r>
            <a:endParaRPr sz="2471">
              <a:solidFill>
                <a:schemeClr val="dk1"/>
              </a:solidFill>
              <a:latin typeface="Times New Roman"/>
              <a:ea typeface="Times New Roman"/>
              <a:cs typeface="Times New Roman"/>
              <a:sym typeface="Times New Roman"/>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4"/>
          <p:cNvSpPr txBox="1"/>
          <p:nvPr/>
        </p:nvSpPr>
        <p:spPr>
          <a:xfrm>
            <a:off x="3773917" y="1095487"/>
            <a:ext cx="4246469" cy="28292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1765" b="1" i="1">
                <a:solidFill>
                  <a:schemeClr val="dk1"/>
                </a:solidFill>
                <a:latin typeface="Times New Roman"/>
                <a:ea typeface="Times New Roman"/>
                <a:cs typeface="Times New Roman"/>
                <a:sym typeface="Times New Roman"/>
              </a:rPr>
              <a:t>AddRoundKey transformation</a:t>
            </a:r>
            <a:endParaRPr sz="1765">
              <a:solidFill>
                <a:schemeClr val="dk1"/>
              </a:solidFill>
              <a:latin typeface="Times New Roman"/>
              <a:ea typeface="Times New Roman"/>
              <a:cs typeface="Times New Roman"/>
              <a:sym typeface="Times New Roman"/>
            </a:endParaRPr>
          </a:p>
        </p:txBody>
      </p:sp>
      <p:sp>
        <p:nvSpPr>
          <p:cNvPr id="427" name="Google Shape;427;p64"/>
          <p:cNvSpPr/>
          <p:nvPr/>
        </p:nvSpPr>
        <p:spPr>
          <a:xfrm>
            <a:off x="2380461" y="1748118"/>
            <a:ext cx="7547951" cy="2423010"/>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5"/>
          <p:cNvSpPr/>
          <p:nvPr/>
        </p:nvSpPr>
        <p:spPr>
          <a:xfrm>
            <a:off x="2061883" y="403412"/>
            <a:ext cx="8068235" cy="1210235"/>
          </a:xfrm>
          <a:custGeom>
            <a:avLst/>
            <a:gdLst/>
            <a:ahLst/>
            <a:cxnLst/>
            <a:rect l="l" t="t" r="r" b="b"/>
            <a:pathLst>
              <a:path w="9144000" h="1371600" extrusionOk="0">
                <a:moveTo>
                  <a:pt x="9144000" y="1371599"/>
                </a:moveTo>
                <a:lnTo>
                  <a:pt x="9144000" y="0"/>
                </a:lnTo>
                <a:lnTo>
                  <a:pt x="0" y="0"/>
                </a:lnTo>
                <a:lnTo>
                  <a:pt x="0" y="1371600"/>
                </a:lnTo>
                <a:lnTo>
                  <a:pt x="9144000" y="1371599"/>
                </a:lnTo>
                <a:close/>
              </a:path>
            </a:pathLst>
          </a:custGeom>
          <a:solidFill>
            <a:schemeClr val="lt1"/>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33" name="Google Shape;433;p65"/>
          <p:cNvSpPr/>
          <p:nvPr/>
        </p:nvSpPr>
        <p:spPr>
          <a:xfrm>
            <a:off x="2061883" y="403412"/>
            <a:ext cx="8068235" cy="1215278"/>
          </a:xfrm>
          <a:custGeom>
            <a:avLst/>
            <a:gdLst/>
            <a:ahLst/>
            <a:cxnLst/>
            <a:rect l="l" t="t" r="r" b="b"/>
            <a:pathLst>
              <a:path w="9144000" h="1377314" extrusionOk="0">
                <a:moveTo>
                  <a:pt x="5334" y="0"/>
                </a:moveTo>
                <a:lnTo>
                  <a:pt x="0" y="0"/>
                </a:lnTo>
                <a:lnTo>
                  <a:pt x="0" y="5334"/>
                </a:lnTo>
                <a:lnTo>
                  <a:pt x="5334" y="0"/>
                </a:lnTo>
                <a:close/>
              </a:path>
              <a:path w="9144000" h="1377314" extrusionOk="0">
                <a:moveTo>
                  <a:pt x="9144000" y="5333"/>
                </a:moveTo>
                <a:lnTo>
                  <a:pt x="9139428" y="0"/>
                </a:lnTo>
                <a:lnTo>
                  <a:pt x="5334" y="0"/>
                </a:lnTo>
                <a:lnTo>
                  <a:pt x="0" y="5334"/>
                </a:lnTo>
                <a:lnTo>
                  <a:pt x="9144000" y="5333"/>
                </a:lnTo>
                <a:close/>
              </a:path>
              <a:path w="9144000" h="1377314" extrusionOk="0">
                <a:moveTo>
                  <a:pt x="5334" y="1367027"/>
                </a:moveTo>
                <a:lnTo>
                  <a:pt x="5334" y="5334"/>
                </a:lnTo>
                <a:lnTo>
                  <a:pt x="0" y="5334"/>
                </a:lnTo>
                <a:lnTo>
                  <a:pt x="0" y="1367027"/>
                </a:lnTo>
                <a:lnTo>
                  <a:pt x="5334" y="1367027"/>
                </a:lnTo>
                <a:close/>
              </a:path>
              <a:path w="9144000" h="1377314" extrusionOk="0">
                <a:moveTo>
                  <a:pt x="9144000" y="1367027"/>
                </a:moveTo>
                <a:lnTo>
                  <a:pt x="0" y="1367027"/>
                </a:lnTo>
                <a:lnTo>
                  <a:pt x="5334" y="1371600"/>
                </a:lnTo>
                <a:lnTo>
                  <a:pt x="5333" y="1376933"/>
                </a:lnTo>
                <a:lnTo>
                  <a:pt x="9139428" y="1376933"/>
                </a:lnTo>
                <a:lnTo>
                  <a:pt x="9139428" y="1371599"/>
                </a:lnTo>
                <a:lnTo>
                  <a:pt x="9144000" y="1367027"/>
                </a:lnTo>
                <a:close/>
              </a:path>
              <a:path w="9144000" h="1377314" extrusionOk="0">
                <a:moveTo>
                  <a:pt x="5333" y="1376933"/>
                </a:moveTo>
                <a:lnTo>
                  <a:pt x="5334" y="1371600"/>
                </a:lnTo>
                <a:lnTo>
                  <a:pt x="0" y="1367027"/>
                </a:lnTo>
                <a:lnTo>
                  <a:pt x="0" y="1376933"/>
                </a:lnTo>
                <a:lnTo>
                  <a:pt x="5333" y="1376933"/>
                </a:lnTo>
                <a:close/>
              </a:path>
              <a:path w="9144000" h="1377314" extrusionOk="0">
                <a:moveTo>
                  <a:pt x="9144000" y="5333"/>
                </a:moveTo>
                <a:lnTo>
                  <a:pt x="9144000" y="0"/>
                </a:lnTo>
                <a:lnTo>
                  <a:pt x="9139428" y="0"/>
                </a:lnTo>
                <a:lnTo>
                  <a:pt x="9144000" y="5333"/>
                </a:lnTo>
                <a:close/>
              </a:path>
              <a:path w="9144000" h="1377314" extrusionOk="0">
                <a:moveTo>
                  <a:pt x="9144000" y="1367027"/>
                </a:moveTo>
                <a:lnTo>
                  <a:pt x="9144000" y="5333"/>
                </a:lnTo>
                <a:lnTo>
                  <a:pt x="9139428" y="5333"/>
                </a:lnTo>
                <a:lnTo>
                  <a:pt x="9139428" y="1367027"/>
                </a:lnTo>
                <a:lnTo>
                  <a:pt x="9144000" y="1367027"/>
                </a:lnTo>
                <a:close/>
              </a:path>
              <a:path w="9144000" h="1377314" extrusionOk="0">
                <a:moveTo>
                  <a:pt x="9144000" y="1376933"/>
                </a:moveTo>
                <a:lnTo>
                  <a:pt x="9144000" y="1367027"/>
                </a:lnTo>
                <a:lnTo>
                  <a:pt x="9139428" y="1371599"/>
                </a:lnTo>
                <a:lnTo>
                  <a:pt x="9139428" y="1376933"/>
                </a:lnTo>
                <a:lnTo>
                  <a:pt x="9144000" y="1376933"/>
                </a:lnTo>
                <a:close/>
              </a:path>
            </a:pathLst>
          </a:custGeom>
          <a:solidFill>
            <a:srgbClr val="000000"/>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
        <p:nvSpPr>
          <p:cNvPr id="434" name="Google Shape;434;p65"/>
          <p:cNvSpPr txBox="1">
            <a:spLocks noGrp="1"/>
          </p:cNvSpPr>
          <p:nvPr>
            <p:ph type="title"/>
          </p:nvPr>
        </p:nvSpPr>
        <p:spPr>
          <a:xfrm>
            <a:off x="2061883" y="666863"/>
            <a:ext cx="8068235" cy="683332"/>
          </a:xfrm>
          <a:prstGeom prst="rect">
            <a:avLst/>
          </a:prstGeom>
          <a:noFill/>
          <a:ln>
            <a:noFill/>
          </a:ln>
        </p:spPr>
        <p:txBody>
          <a:bodyPr spcFirstLastPara="1" wrap="square" lIns="0" tIns="6150" rIns="0" bIns="0" anchor="ctr" anchorCtr="0">
            <a:spAutoFit/>
          </a:bodyPr>
          <a:lstStyle/>
          <a:p>
            <a:pPr marL="282403" lvl="0" indent="0" algn="l" rtl="0">
              <a:lnSpc>
                <a:spcPct val="100000"/>
              </a:lnSpc>
              <a:spcBef>
                <a:spcPts val="0"/>
              </a:spcBef>
              <a:spcAft>
                <a:spcPts val="0"/>
              </a:spcAft>
              <a:buClr>
                <a:schemeClr val="dk1"/>
              </a:buClr>
              <a:buSzPts val="4400"/>
              <a:buFont typeface="Times New Roman"/>
              <a:buNone/>
            </a:pPr>
            <a:r>
              <a:rPr lang="en-IN">
                <a:latin typeface="Times New Roman"/>
                <a:ea typeface="Times New Roman"/>
                <a:cs typeface="Times New Roman"/>
                <a:sym typeface="Times New Roman"/>
              </a:rPr>
              <a:t>KEY EXPANSION</a:t>
            </a:r>
            <a:endParaRPr/>
          </a:p>
        </p:txBody>
      </p:sp>
      <p:sp>
        <p:nvSpPr>
          <p:cNvPr id="435" name="Google Shape;435;p65"/>
          <p:cNvSpPr txBox="1"/>
          <p:nvPr/>
        </p:nvSpPr>
        <p:spPr>
          <a:xfrm>
            <a:off x="2254623" y="1792717"/>
            <a:ext cx="7312959" cy="2561309"/>
          </a:xfrm>
          <a:prstGeom prst="rect">
            <a:avLst/>
          </a:prstGeom>
          <a:noFill/>
          <a:ln>
            <a:noFill/>
          </a:ln>
        </p:spPr>
        <p:txBody>
          <a:bodyPr spcFirstLastPara="1" wrap="square" lIns="0" tIns="11200" rIns="0" bIns="0" anchor="t" anchorCtr="0">
            <a:spAutoFit/>
          </a:bodyPr>
          <a:lstStyle/>
          <a:p>
            <a:pPr marL="156330" marR="49309" lvl="0" indent="0" algn="just" rtl="0">
              <a:spcBef>
                <a:spcPts val="0"/>
              </a:spcBef>
              <a:spcAft>
                <a:spcPts val="0"/>
              </a:spcAft>
              <a:buNone/>
            </a:pPr>
            <a:r>
              <a:rPr lang="en-IN" sz="2471" b="1" i="1">
                <a:solidFill>
                  <a:schemeClr val="dk1"/>
                </a:solidFill>
                <a:latin typeface="Times New Roman"/>
                <a:ea typeface="Times New Roman"/>
                <a:cs typeface="Times New Roman"/>
                <a:sym typeface="Times New Roman"/>
              </a:rPr>
              <a:t>To create round keys for each round, AES uses a key-  expansion process. If the number of rounds is N</a:t>
            </a:r>
            <a:r>
              <a:rPr lang="en-IN" sz="2449" b="1" i="1" baseline="-25000">
                <a:solidFill>
                  <a:schemeClr val="dk1"/>
                </a:solidFill>
                <a:latin typeface="Times New Roman"/>
                <a:ea typeface="Times New Roman"/>
                <a:cs typeface="Times New Roman"/>
                <a:sym typeface="Times New Roman"/>
              </a:rPr>
              <a:t>r </a:t>
            </a:r>
            <a:r>
              <a:rPr lang="en-IN" sz="2471" b="1" i="1">
                <a:solidFill>
                  <a:schemeClr val="dk1"/>
                </a:solidFill>
                <a:latin typeface="Times New Roman"/>
                <a:ea typeface="Times New Roman"/>
                <a:cs typeface="Times New Roman"/>
                <a:sym typeface="Times New Roman"/>
              </a:rPr>
              <a:t>, the  key-expansion routine creates N</a:t>
            </a:r>
            <a:r>
              <a:rPr lang="en-IN" sz="2449" b="1" i="1" baseline="-25000">
                <a:solidFill>
                  <a:schemeClr val="dk1"/>
                </a:solidFill>
                <a:latin typeface="Times New Roman"/>
                <a:ea typeface="Times New Roman"/>
                <a:cs typeface="Times New Roman"/>
                <a:sym typeface="Times New Roman"/>
              </a:rPr>
              <a:t>r </a:t>
            </a:r>
            <a:r>
              <a:rPr lang="en-IN" sz="2471" b="1" i="1">
                <a:solidFill>
                  <a:schemeClr val="dk1"/>
                </a:solidFill>
                <a:latin typeface="Times New Roman"/>
                <a:ea typeface="Times New Roman"/>
                <a:cs typeface="Times New Roman"/>
                <a:sym typeface="Times New Roman"/>
              </a:rPr>
              <a:t>+ 1 128-bit round  keys from one single 128-bit cipher key.</a:t>
            </a:r>
            <a:endParaRPr sz="2471">
              <a:solidFill>
                <a:schemeClr val="dk1"/>
              </a:solidFill>
              <a:latin typeface="Times New Roman"/>
              <a:ea typeface="Times New Roman"/>
              <a:cs typeface="Times New Roman"/>
              <a:sym typeface="Times New Roman"/>
            </a:endParaRPr>
          </a:p>
          <a:p>
            <a:pPr marL="829280" marR="0" lvl="2" indent="-806867" algn="l" rtl="0">
              <a:spcBef>
                <a:spcPts val="353"/>
              </a:spcBef>
              <a:spcAft>
                <a:spcPts val="0"/>
              </a:spcAft>
              <a:buClr>
                <a:srgbClr val="FF0000"/>
              </a:buClr>
              <a:buSzPts val="2118"/>
              <a:buFont typeface="Times New Roman"/>
              <a:buAutoNum type="arabicPeriod"/>
            </a:pPr>
            <a:r>
              <a:rPr lang="en-IN" sz="2118" b="1" i="0" u="none" strike="noStrike" cap="none">
                <a:solidFill>
                  <a:srgbClr val="0033CC"/>
                </a:solidFill>
                <a:latin typeface="Times New Roman"/>
                <a:ea typeface="Times New Roman"/>
                <a:cs typeface="Times New Roman"/>
                <a:sym typeface="Times New Roman"/>
              </a:rPr>
              <a:t>Key Expansion in AES-128</a:t>
            </a:r>
            <a:endParaRPr sz="2118" b="0" i="0" u="none" strike="noStrike" cap="none">
              <a:solidFill>
                <a:schemeClr val="dk1"/>
              </a:solidFill>
              <a:latin typeface="Times New Roman"/>
              <a:ea typeface="Times New Roman"/>
              <a:cs typeface="Times New Roman"/>
              <a:sym typeface="Times New Roman"/>
            </a:endParaRPr>
          </a:p>
          <a:p>
            <a:pPr marL="829280" marR="0" lvl="2" indent="-806867" algn="l" rtl="0">
              <a:spcBef>
                <a:spcPts val="0"/>
              </a:spcBef>
              <a:spcAft>
                <a:spcPts val="0"/>
              </a:spcAft>
              <a:buClr>
                <a:srgbClr val="FF0000"/>
              </a:buClr>
              <a:buSzPts val="2118"/>
              <a:buFont typeface="Times New Roman"/>
              <a:buAutoNum type="arabicPeriod"/>
            </a:pPr>
            <a:r>
              <a:rPr lang="en-IN" sz="2118" b="1" i="0" u="none" strike="noStrike" cap="none">
                <a:solidFill>
                  <a:srgbClr val="0033CC"/>
                </a:solidFill>
                <a:latin typeface="Times New Roman"/>
                <a:ea typeface="Times New Roman"/>
                <a:cs typeface="Times New Roman"/>
                <a:sym typeface="Times New Roman"/>
              </a:rPr>
              <a:t>Key Expansion in AES-192 and AES-256</a:t>
            </a:r>
            <a:endParaRPr sz="2118" b="0" i="0" u="none" strike="noStrike" cap="none">
              <a:solidFill>
                <a:schemeClr val="dk1"/>
              </a:solidFill>
              <a:latin typeface="Times New Roman"/>
              <a:ea typeface="Times New Roman"/>
              <a:cs typeface="Times New Roman"/>
              <a:sym typeface="Times New Roman"/>
            </a:endParaRPr>
          </a:p>
          <a:p>
            <a:pPr marL="829280" marR="0" lvl="2" indent="-806867" algn="l" rtl="0">
              <a:spcBef>
                <a:spcPts val="0"/>
              </a:spcBef>
              <a:spcAft>
                <a:spcPts val="0"/>
              </a:spcAft>
              <a:buClr>
                <a:srgbClr val="FF0000"/>
              </a:buClr>
              <a:buSzPts val="2118"/>
              <a:buFont typeface="Times New Roman"/>
              <a:buAutoNum type="arabicPeriod"/>
            </a:pPr>
            <a:r>
              <a:rPr lang="en-IN" sz="2118" b="1" i="0" u="none" strike="noStrike" cap="none">
                <a:solidFill>
                  <a:srgbClr val="0033CC"/>
                </a:solidFill>
                <a:latin typeface="Times New Roman"/>
                <a:ea typeface="Times New Roman"/>
                <a:cs typeface="Times New Roman"/>
                <a:sym typeface="Times New Roman"/>
              </a:rPr>
              <a:t>Key-Expansion Analysis</a:t>
            </a:r>
            <a:endParaRPr sz="2118"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66"/>
          <p:cNvSpPr/>
          <p:nvPr/>
        </p:nvSpPr>
        <p:spPr>
          <a:xfrm>
            <a:off x="2424953" y="1612975"/>
            <a:ext cx="7338732" cy="3628016"/>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7"/>
          <p:cNvSpPr txBox="1"/>
          <p:nvPr/>
        </p:nvSpPr>
        <p:spPr>
          <a:xfrm>
            <a:off x="3139887" y="420445"/>
            <a:ext cx="4960844" cy="445356"/>
          </a:xfrm>
          <a:prstGeom prst="rect">
            <a:avLst/>
          </a:prstGeom>
          <a:noFill/>
          <a:ln>
            <a:noFill/>
          </a:ln>
        </p:spPr>
        <p:txBody>
          <a:bodyPr spcFirstLastPara="1" wrap="square" lIns="0" tIns="10625" rIns="0" bIns="0" anchor="t" anchorCtr="0">
            <a:spAutoFit/>
          </a:bodyPr>
          <a:lstStyle/>
          <a:p>
            <a:pPr marL="11206" marR="0" lvl="0" indent="0" algn="l" rtl="0">
              <a:spcBef>
                <a:spcPts val="0"/>
              </a:spcBef>
              <a:spcAft>
                <a:spcPts val="0"/>
              </a:spcAft>
              <a:buNone/>
            </a:pPr>
            <a:r>
              <a:rPr lang="en-IN" sz="2824" b="1" i="1">
                <a:solidFill>
                  <a:srgbClr val="FF0000"/>
                </a:solidFill>
                <a:latin typeface="Times New Roman"/>
                <a:ea typeface="Times New Roman"/>
                <a:cs typeface="Times New Roman"/>
                <a:sym typeface="Times New Roman"/>
              </a:rPr>
              <a:t>Key Expansion in AES-128</a:t>
            </a:r>
            <a:endParaRPr sz="2824">
              <a:solidFill>
                <a:schemeClr val="dk1"/>
              </a:solidFill>
              <a:latin typeface="Times New Roman"/>
              <a:ea typeface="Times New Roman"/>
              <a:cs typeface="Times New Roman"/>
              <a:sym typeface="Times New Roman"/>
            </a:endParaRPr>
          </a:p>
        </p:txBody>
      </p:sp>
      <p:sp>
        <p:nvSpPr>
          <p:cNvPr id="446" name="Google Shape;446;p67"/>
          <p:cNvSpPr txBox="1"/>
          <p:nvPr/>
        </p:nvSpPr>
        <p:spPr>
          <a:xfrm>
            <a:off x="3976294" y="1028252"/>
            <a:ext cx="3514165" cy="282928"/>
          </a:xfrm>
          <a:prstGeom prst="rect">
            <a:avLst/>
          </a:prstGeom>
          <a:noFill/>
          <a:ln>
            <a:noFill/>
          </a:ln>
        </p:spPr>
        <p:txBody>
          <a:bodyPr spcFirstLastPara="1" wrap="square" lIns="0" tIns="11200" rIns="0" bIns="0" anchor="t" anchorCtr="0">
            <a:spAutoFit/>
          </a:bodyPr>
          <a:lstStyle/>
          <a:p>
            <a:pPr marL="11206" marR="0" lvl="0" indent="0" algn="l" rtl="0">
              <a:spcBef>
                <a:spcPts val="0"/>
              </a:spcBef>
              <a:spcAft>
                <a:spcPts val="0"/>
              </a:spcAft>
              <a:buNone/>
            </a:pPr>
            <a:r>
              <a:rPr lang="en-IN" sz="1765" b="1" i="1">
                <a:solidFill>
                  <a:schemeClr val="dk1"/>
                </a:solidFill>
                <a:latin typeface="Times New Roman"/>
                <a:ea typeface="Times New Roman"/>
                <a:cs typeface="Times New Roman"/>
                <a:sym typeface="Times New Roman"/>
              </a:rPr>
              <a:t>Key expansion in AES</a:t>
            </a:r>
            <a:endParaRPr sz="1765">
              <a:solidFill>
                <a:schemeClr val="dk1"/>
              </a:solidFill>
              <a:latin typeface="Times New Roman"/>
              <a:ea typeface="Times New Roman"/>
              <a:cs typeface="Times New Roman"/>
              <a:sym typeface="Times New Roman"/>
            </a:endParaRPr>
          </a:p>
        </p:txBody>
      </p:sp>
      <p:sp>
        <p:nvSpPr>
          <p:cNvPr id="447" name="Google Shape;447;p67"/>
          <p:cNvSpPr/>
          <p:nvPr/>
        </p:nvSpPr>
        <p:spPr>
          <a:xfrm>
            <a:off x="2263588" y="1311135"/>
            <a:ext cx="7463118" cy="4874511"/>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8"/>
          <p:cNvSpPr/>
          <p:nvPr/>
        </p:nvSpPr>
        <p:spPr>
          <a:xfrm>
            <a:off x="3238133" y="1971420"/>
            <a:ext cx="5594489" cy="2956847"/>
          </a:xfrm>
          <a:prstGeom prst="rect">
            <a:avLst/>
          </a:prstGeom>
          <a:blipFill rotWithShape="1">
            <a:blip r:embed="rId3">
              <a:alphaModFix/>
            </a:blip>
            <a:stretch>
              <a:fillRect/>
            </a:stretch>
          </a:blipFill>
          <a:ln>
            <a:noFill/>
          </a:ln>
        </p:spPr>
        <p:txBody>
          <a:bodyPr spcFirstLastPara="1" wrap="square" lIns="0" tIns="0" rIns="0" bIns="0" anchor="t" anchorCtr="0">
            <a:noAutofit/>
          </a:bodyPr>
          <a:lstStyle/>
          <a:p>
            <a:pPr marL="0" marR="0" lvl="0" indent="0" algn="l" rtl="0">
              <a:spcBef>
                <a:spcPts val="0"/>
              </a:spcBef>
              <a:spcAft>
                <a:spcPts val="0"/>
              </a:spcAft>
              <a:buNone/>
            </a:pPr>
            <a:endParaRPr sz="1588">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6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Asymmetric Key Encryption</a:t>
            </a:r>
            <a:endParaRPr/>
          </a:p>
        </p:txBody>
      </p:sp>
      <p:sp>
        <p:nvSpPr>
          <p:cNvPr id="458" name="Google Shape;458;p69"/>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a:t>Ex: Refer RSA algorithm lab program 2</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70"/>
          <p:cNvSpPr txBox="1">
            <a:spLocks noGrp="1"/>
          </p:cNvSpPr>
          <p:nvPr>
            <p:ph type="title" idx="4294967295"/>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Message Authentication</a:t>
            </a:r>
            <a:endParaRPr/>
          </a:p>
        </p:txBody>
      </p:sp>
      <p:sp>
        <p:nvSpPr>
          <p:cNvPr id="464" name="Google Shape;464;p70"/>
          <p:cNvSpPr txBox="1">
            <a:spLocks noGrp="1"/>
          </p:cNvSpPr>
          <p:nvPr>
            <p:ph type="body" idx="4294967295"/>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r>
              <a:rPr lang="en-IN" sz="1600">
                <a:highlight>
                  <a:srgbClr val="FFFFFF"/>
                </a:highlight>
                <a:latin typeface="Nunito"/>
                <a:ea typeface="Nunito"/>
                <a:cs typeface="Nunito"/>
                <a:sym typeface="Nunito"/>
              </a:rPr>
              <a:t>Another type of threat that exist for data is the lack of message authentication. In this threat, the user is not sure about the originator of the message. Message authentication can be provided using the cryptographic techniques that use secret keys as done in case of encryption.</a:t>
            </a:r>
            <a:endParaRPr sz="1600">
              <a:highlight>
                <a:srgbClr val="FFFFFF"/>
              </a:highlight>
              <a:latin typeface="Nunito"/>
              <a:ea typeface="Nunito"/>
              <a:cs typeface="Nunito"/>
              <a:sym typeface="Nunito"/>
            </a:endParaRPr>
          </a:p>
          <a:p>
            <a:pPr marL="0" lvl="0" indent="0" algn="l" rtl="0">
              <a:lnSpc>
                <a:spcPct val="125000"/>
              </a:lnSpc>
              <a:spcBef>
                <a:spcPts val="1800"/>
              </a:spcBef>
              <a:spcAft>
                <a:spcPts val="0"/>
              </a:spcAft>
              <a:buClr>
                <a:schemeClr val="dk1"/>
              </a:buClr>
              <a:buSzPts val="1100"/>
              <a:buFont typeface="Arial"/>
              <a:buNone/>
            </a:pPr>
            <a:r>
              <a:rPr lang="en-IN" sz="2150">
                <a:latin typeface="Arial"/>
                <a:ea typeface="Arial"/>
                <a:cs typeface="Arial"/>
                <a:sym typeface="Arial"/>
              </a:rPr>
              <a:t>Message Authentication Code (MAC)</a:t>
            </a:r>
            <a:endParaRPr sz="2150">
              <a:latin typeface="Arial"/>
              <a:ea typeface="Arial"/>
              <a:cs typeface="Arial"/>
              <a:sym typeface="Arial"/>
            </a:endParaRPr>
          </a:p>
          <a:p>
            <a:pPr marL="0" lvl="0" indent="0" algn="just" rtl="0">
              <a:lnSpc>
                <a:spcPct val="160000"/>
              </a:lnSpc>
              <a:spcBef>
                <a:spcPts val="600"/>
              </a:spcBef>
              <a:spcAft>
                <a:spcPts val="0"/>
              </a:spcAft>
              <a:buClr>
                <a:schemeClr val="dk1"/>
              </a:buClr>
              <a:buSzPts val="1100"/>
              <a:buFont typeface="Arial"/>
              <a:buNone/>
            </a:pPr>
            <a:r>
              <a:rPr lang="en-IN" sz="1600">
                <a:latin typeface="Nunito"/>
                <a:ea typeface="Nunito"/>
                <a:cs typeface="Nunito"/>
                <a:sym typeface="Nunito"/>
              </a:rPr>
              <a:t>MAC algorithm is a symmetric key cryptographic technique to provide message authentication. For establishing MAC process, the sender and receiver share a symmetric key K.</a:t>
            </a:r>
            <a:endParaRPr sz="1600">
              <a:latin typeface="Nunito"/>
              <a:ea typeface="Nunito"/>
              <a:cs typeface="Nunito"/>
              <a:sym typeface="Nunito"/>
            </a:endParaRPr>
          </a:p>
          <a:p>
            <a:pPr marL="0" lvl="0" indent="0" algn="just" rtl="0">
              <a:lnSpc>
                <a:spcPct val="160000"/>
              </a:lnSpc>
              <a:spcBef>
                <a:spcPts val="700"/>
              </a:spcBef>
              <a:spcAft>
                <a:spcPts val="0"/>
              </a:spcAft>
              <a:buClr>
                <a:schemeClr val="dk1"/>
              </a:buClr>
              <a:buSzPts val="1100"/>
              <a:buFont typeface="Arial"/>
              <a:buNone/>
            </a:pPr>
            <a:r>
              <a:rPr lang="en-IN" sz="1600">
                <a:latin typeface="Nunito"/>
                <a:ea typeface="Nunito"/>
                <a:cs typeface="Nunito"/>
                <a:sym typeface="Nunito"/>
              </a:rPr>
              <a:t>Essentially, a MAC is an encrypted checksum generated on the underlying message that is sent along with a message to ensure message authentication.</a:t>
            </a:r>
            <a:endParaRPr sz="1600">
              <a:latin typeface="Nunito"/>
              <a:ea typeface="Nunito"/>
              <a:cs typeface="Nunito"/>
              <a:sym typeface="Nunito"/>
            </a:endParaRPr>
          </a:p>
          <a:p>
            <a:pPr marL="0" lvl="0" indent="0" algn="l" rtl="0">
              <a:spcBef>
                <a:spcPts val="1000"/>
              </a:spcBef>
              <a:spcAft>
                <a:spcPts val="0"/>
              </a:spcAft>
              <a:buNone/>
            </a:pPr>
            <a:endParaRPr sz="1600">
              <a:highlight>
                <a:srgbClr val="FFFFFF"/>
              </a:highlight>
              <a:latin typeface="Nunito"/>
              <a:ea typeface="Nunito"/>
              <a:cs typeface="Nunito"/>
              <a:sym typeface="Nuni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pic>
        <p:nvPicPr>
          <p:cNvPr id="469" name="Google Shape;469;p71"/>
          <p:cNvPicPr preferRelativeResize="0"/>
          <p:nvPr/>
        </p:nvPicPr>
        <p:blipFill>
          <a:blip r:embed="rId3">
            <a:alphaModFix/>
          </a:blip>
          <a:stretch>
            <a:fillRect/>
          </a:stretch>
        </p:blipFill>
        <p:spPr>
          <a:xfrm>
            <a:off x="152400" y="152400"/>
            <a:ext cx="11141525" cy="55490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72"/>
          <p:cNvSpPr txBox="1"/>
          <p:nvPr/>
        </p:nvSpPr>
        <p:spPr>
          <a:xfrm>
            <a:off x="0" y="0"/>
            <a:ext cx="12042300" cy="6450000"/>
          </a:xfrm>
          <a:prstGeom prst="rect">
            <a:avLst/>
          </a:prstGeom>
          <a:noFill/>
          <a:ln>
            <a:noFill/>
          </a:ln>
        </p:spPr>
        <p:txBody>
          <a:bodyPr spcFirstLastPara="1" wrap="square" lIns="91425" tIns="91425" rIns="91425" bIns="91425" anchor="t" anchorCtr="0">
            <a:spAutoFit/>
          </a:bodyPr>
          <a:lstStyle/>
          <a:p>
            <a:pPr marL="0" lvl="0" indent="0" algn="just" rtl="0">
              <a:lnSpc>
                <a:spcPct val="160000"/>
              </a:lnSpc>
              <a:spcBef>
                <a:spcPts val="600"/>
              </a:spcBef>
              <a:spcAft>
                <a:spcPts val="0"/>
              </a:spcAft>
              <a:buNone/>
            </a:pPr>
            <a:r>
              <a:rPr lang="en-IN" sz="1700">
                <a:solidFill>
                  <a:schemeClr val="dk1"/>
                </a:solidFill>
                <a:latin typeface="Nunito"/>
                <a:ea typeface="Nunito"/>
                <a:cs typeface="Nunito"/>
                <a:sym typeface="Nunito"/>
              </a:rPr>
              <a:t>Let us now try to understand the entire process in detail −</a:t>
            </a:r>
            <a:endParaRPr sz="1700">
              <a:solidFill>
                <a:schemeClr val="dk1"/>
              </a:solidFill>
              <a:latin typeface="Nunito"/>
              <a:ea typeface="Nunito"/>
              <a:cs typeface="Nunito"/>
              <a:sym typeface="Nunito"/>
            </a:endParaRPr>
          </a:p>
          <a:p>
            <a:pPr marL="889000" lvl="0" indent="-336550" algn="l" rtl="0">
              <a:lnSpc>
                <a:spcPct val="150000"/>
              </a:lnSpc>
              <a:spcBef>
                <a:spcPts val="700"/>
              </a:spcBef>
              <a:spcAft>
                <a:spcPts val="0"/>
              </a:spcAft>
              <a:buClr>
                <a:schemeClr val="dk1"/>
              </a:buClr>
              <a:buSzPts val="1700"/>
              <a:buFont typeface="Nunito"/>
              <a:buChar char="●"/>
            </a:pPr>
            <a:r>
              <a:rPr lang="en-IN" sz="1700">
                <a:solidFill>
                  <a:schemeClr val="dk1"/>
                </a:solidFill>
                <a:latin typeface="Nunito"/>
                <a:ea typeface="Nunito"/>
                <a:cs typeface="Nunito"/>
                <a:sym typeface="Nunito"/>
              </a:rPr>
              <a:t>The sender uses some publicly known MAC algorithm, inputs the message and the secret key K and produces a MAC value.</a:t>
            </a:r>
            <a:endParaRPr sz="1700">
              <a:solidFill>
                <a:schemeClr val="dk1"/>
              </a:solidFill>
              <a:latin typeface="Nunito"/>
              <a:ea typeface="Nunito"/>
              <a:cs typeface="Nunito"/>
              <a:sym typeface="Nunito"/>
            </a:endParaRPr>
          </a:p>
          <a:p>
            <a:pPr marL="889000" lvl="0" indent="-336550" algn="l" rtl="0">
              <a:lnSpc>
                <a:spcPct val="150000"/>
              </a:lnSpc>
              <a:spcBef>
                <a:spcPts val="0"/>
              </a:spcBef>
              <a:spcAft>
                <a:spcPts val="0"/>
              </a:spcAft>
              <a:buClr>
                <a:schemeClr val="dk1"/>
              </a:buClr>
              <a:buSzPts val="1700"/>
              <a:buFont typeface="Nunito"/>
              <a:buChar char="●"/>
            </a:pPr>
            <a:r>
              <a:rPr lang="en-IN" sz="1700">
                <a:solidFill>
                  <a:schemeClr val="dk1"/>
                </a:solidFill>
                <a:latin typeface="Nunito"/>
                <a:ea typeface="Nunito"/>
                <a:cs typeface="Nunito"/>
                <a:sym typeface="Nunito"/>
              </a:rPr>
              <a:t>Similar to hash, MAC function also compresses an arbitrary long input into a fixed length output. The major difference between hash and MAC is that MAC uses secret key during the compression.</a:t>
            </a:r>
            <a:endParaRPr sz="1700">
              <a:solidFill>
                <a:schemeClr val="dk1"/>
              </a:solidFill>
              <a:latin typeface="Nunito"/>
              <a:ea typeface="Nunito"/>
              <a:cs typeface="Nunito"/>
              <a:sym typeface="Nunito"/>
            </a:endParaRPr>
          </a:p>
          <a:p>
            <a:pPr marL="889000" lvl="0" indent="-336550" algn="l" rtl="0">
              <a:lnSpc>
                <a:spcPct val="150000"/>
              </a:lnSpc>
              <a:spcBef>
                <a:spcPts val="0"/>
              </a:spcBef>
              <a:spcAft>
                <a:spcPts val="0"/>
              </a:spcAft>
              <a:buClr>
                <a:schemeClr val="dk1"/>
              </a:buClr>
              <a:buSzPts val="1700"/>
              <a:buFont typeface="Nunito"/>
              <a:buChar char="●"/>
            </a:pPr>
            <a:r>
              <a:rPr lang="en-IN" sz="1700">
                <a:solidFill>
                  <a:schemeClr val="dk1"/>
                </a:solidFill>
                <a:latin typeface="Nunito"/>
                <a:ea typeface="Nunito"/>
                <a:cs typeface="Nunito"/>
                <a:sym typeface="Nunito"/>
              </a:rPr>
              <a:t>The sender forwards the message along with the MAC. Here, we assume that the message is sent in the clear, as we are concerned of providing message origin authentication, not confidentiality. If confidentiality is required then the message needs encryption.</a:t>
            </a:r>
            <a:endParaRPr sz="1700">
              <a:solidFill>
                <a:schemeClr val="dk1"/>
              </a:solidFill>
              <a:latin typeface="Nunito"/>
              <a:ea typeface="Nunito"/>
              <a:cs typeface="Nunito"/>
              <a:sym typeface="Nunito"/>
            </a:endParaRPr>
          </a:p>
          <a:p>
            <a:pPr marL="889000" lvl="0" indent="-336550" algn="l" rtl="0">
              <a:lnSpc>
                <a:spcPct val="150000"/>
              </a:lnSpc>
              <a:spcBef>
                <a:spcPts val="0"/>
              </a:spcBef>
              <a:spcAft>
                <a:spcPts val="0"/>
              </a:spcAft>
              <a:buClr>
                <a:schemeClr val="dk1"/>
              </a:buClr>
              <a:buSzPts val="1700"/>
              <a:buFont typeface="Nunito"/>
              <a:buChar char="●"/>
            </a:pPr>
            <a:r>
              <a:rPr lang="en-IN" sz="1700">
                <a:solidFill>
                  <a:schemeClr val="dk1"/>
                </a:solidFill>
                <a:latin typeface="Nunito"/>
                <a:ea typeface="Nunito"/>
                <a:cs typeface="Nunito"/>
                <a:sym typeface="Nunito"/>
              </a:rPr>
              <a:t>On receipt of the message and the MAC, the receiver feeds the received message and the shared secret key K into the MAC algorithm and re-computes the MAC value.</a:t>
            </a:r>
            <a:endParaRPr sz="1800">
              <a:solidFill>
                <a:schemeClr val="dk1"/>
              </a:solidFill>
              <a:latin typeface="Nunito"/>
              <a:ea typeface="Nunito"/>
              <a:cs typeface="Nunito"/>
              <a:sym typeface="Nunito"/>
            </a:endParaRPr>
          </a:p>
          <a:p>
            <a:pPr marL="889000" lvl="0" indent="-336550" algn="l" rtl="0">
              <a:lnSpc>
                <a:spcPct val="150000"/>
              </a:lnSpc>
              <a:spcBef>
                <a:spcPts val="0"/>
              </a:spcBef>
              <a:spcAft>
                <a:spcPts val="0"/>
              </a:spcAft>
              <a:buClr>
                <a:schemeClr val="dk1"/>
              </a:buClr>
              <a:buSzPts val="1700"/>
              <a:buFont typeface="Nunito"/>
              <a:buChar char="●"/>
            </a:pPr>
            <a:r>
              <a:rPr lang="en-IN" sz="1700">
                <a:solidFill>
                  <a:schemeClr val="dk1"/>
                </a:solidFill>
                <a:latin typeface="Nunito"/>
                <a:ea typeface="Nunito"/>
                <a:cs typeface="Nunito"/>
                <a:sym typeface="Nunito"/>
              </a:rPr>
              <a:t>The receiver now checks equality of freshly computed MAC with the MAC received from the sender. If they match, then the receiver accepts the message and assures himself that the message has been sent by the intended sender.</a:t>
            </a:r>
            <a:endParaRPr sz="1700">
              <a:solidFill>
                <a:schemeClr val="dk1"/>
              </a:solidFill>
              <a:latin typeface="Nunito"/>
              <a:ea typeface="Nunito"/>
              <a:cs typeface="Nunito"/>
              <a:sym typeface="Nunito"/>
            </a:endParaRPr>
          </a:p>
          <a:p>
            <a:pPr marL="889000" lvl="0" indent="-336550" algn="l" rtl="0">
              <a:lnSpc>
                <a:spcPct val="150000"/>
              </a:lnSpc>
              <a:spcBef>
                <a:spcPts val="0"/>
              </a:spcBef>
              <a:spcAft>
                <a:spcPts val="0"/>
              </a:spcAft>
              <a:buClr>
                <a:schemeClr val="dk1"/>
              </a:buClr>
              <a:buSzPts val="1700"/>
              <a:buFont typeface="Nunito"/>
              <a:buChar char="●"/>
            </a:pPr>
            <a:r>
              <a:rPr lang="en-IN" sz="1700">
                <a:solidFill>
                  <a:schemeClr val="dk1"/>
                </a:solidFill>
                <a:latin typeface="Nunito"/>
                <a:ea typeface="Nunito"/>
                <a:cs typeface="Nunito"/>
                <a:sym typeface="Nunito"/>
              </a:rPr>
              <a:t>If the computed MAC does not match the MAC sent by the sender, the receiver cannot determine whether it is the message that has been altered or it is the origin that has been falsified. As a bottom-line, a receiver safely assumes that the message is not the genuine.</a:t>
            </a:r>
            <a:endParaRPr sz="1700">
              <a:solidFill>
                <a:schemeClr val="dk1"/>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b="1"/>
              <a:t>Cryptographic Algorithms</a:t>
            </a:r>
            <a:endParaRPr/>
          </a:p>
        </p:txBody>
      </p:sp>
      <p:sp>
        <p:nvSpPr>
          <p:cNvPr id="118" name="Google Shape;118;p19"/>
          <p:cNvSpPr txBox="1">
            <a:spLocks noGrp="1"/>
          </p:cNvSpPr>
          <p:nvPr>
            <p:ph type="body" idx="1"/>
          </p:nvPr>
        </p:nvSpPr>
        <p:spPr>
          <a:xfrm>
            <a:off x="838200" y="1825625"/>
            <a:ext cx="10515600" cy="4889074"/>
          </a:xfrm>
          <a:prstGeom prst="rect">
            <a:avLst/>
          </a:prstGeom>
          <a:noFill/>
          <a:ln>
            <a:noFill/>
          </a:ln>
        </p:spPr>
        <p:txBody>
          <a:bodyPr spcFirstLastPara="1" wrap="square" lIns="91425" tIns="45700" rIns="91425" bIns="45700" anchor="t" anchorCtr="0">
            <a:normAutofit fontScale="92500" lnSpcReduction="10000"/>
          </a:bodyPr>
          <a:lstStyle/>
          <a:p>
            <a:pPr marL="228600" lvl="0" indent="-228600" algn="l" rtl="0">
              <a:lnSpc>
                <a:spcPct val="90000"/>
              </a:lnSpc>
              <a:spcBef>
                <a:spcPts val="0"/>
              </a:spcBef>
              <a:spcAft>
                <a:spcPts val="0"/>
              </a:spcAft>
              <a:buClr>
                <a:schemeClr val="dk1"/>
              </a:buClr>
              <a:buSzPct val="100000"/>
              <a:buChar char="•"/>
            </a:pPr>
            <a:r>
              <a:rPr lang="en-IN"/>
              <a:t>Often grouped into two broad categories, symmetric and asymmetric; today’s popular cryptosystems use hybrid combination of symmetric and asymmetric algorithms</a:t>
            </a:r>
            <a:endParaRPr/>
          </a:p>
          <a:p>
            <a:pPr marL="228600" lvl="0" indent="-228600" algn="l" rtl="0">
              <a:lnSpc>
                <a:spcPct val="90000"/>
              </a:lnSpc>
              <a:spcBef>
                <a:spcPts val="1000"/>
              </a:spcBef>
              <a:spcAft>
                <a:spcPts val="0"/>
              </a:spcAft>
              <a:buClr>
                <a:schemeClr val="dk1"/>
              </a:buClr>
              <a:buSzPct val="100000"/>
              <a:buChar char="•"/>
            </a:pPr>
            <a:r>
              <a:rPr lang="en-IN"/>
              <a:t>Symmetric and asymmetric algorithms are distinguished by types of keys used for encryption and decryption operations.</a:t>
            </a:r>
            <a:endParaRPr/>
          </a:p>
          <a:p>
            <a:pPr marL="228600" lvl="0" indent="-228600" algn="l" rtl="0">
              <a:lnSpc>
                <a:spcPct val="90000"/>
              </a:lnSpc>
              <a:spcBef>
                <a:spcPts val="1000"/>
              </a:spcBef>
              <a:spcAft>
                <a:spcPts val="0"/>
              </a:spcAft>
              <a:buClr>
                <a:schemeClr val="dk1"/>
              </a:buClr>
              <a:buSzPct val="100000"/>
              <a:buChar char="•"/>
            </a:pPr>
            <a:r>
              <a:rPr lang="en-IN"/>
              <a:t>Symmetric encryption: uses same “secret key” to encipher and decipher message</a:t>
            </a:r>
            <a:endParaRPr/>
          </a:p>
          <a:p>
            <a:pPr marL="228600" lvl="0" indent="-228600" algn="l" rtl="0">
              <a:lnSpc>
                <a:spcPct val="90000"/>
              </a:lnSpc>
              <a:spcBef>
                <a:spcPts val="1000"/>
              </a:spcBef>
              <a:spcAft>
                <a:spcPts val="0"/>
              </a:spcAft>
              <a:buClr>
                <a:schemeClr val="dk1"/>
              </a:buClr>
              <a:buSzPct val="100000"/>
              <a:buChar char="•"/>
            </a:pPr>
            <a:r>
              <a:rPr lang="en-IN"/>
              <a:t>Encryption methods can be extremely efficient, requiring minimal processing</a:t>
            </a:r>
            <a:endParaRPr/>
          </a:p>
          <a:p>
            <a:pPr marL="228600" lvl="0" indent="-228600" algn="l" rtl="0">
              <a:lnSpc>
                <a:spcPct val="90000"/>
              </a:lnSpc>
              <a:spcBef>
                <a:spcPts val="1000"/>
              </a:spcBef>
              <a:spcAft>
                <a:spcPts val="0"/>
              </a:spcAft>
              <a:buClr>
                <a:schemeClr val="dk1"/>
              </a:buClr>
              <a:buSzPct val="100000"/>
              <a:buChar char="•"/>
            </a:pPr>
            <a:r>
              <a:rPr lang="en-IN"/>
              <a:t>Both sender and receiver must possess encryption key</a:t>
            </a:r>
            <a:endParaRPr/>
          </a:p>
          <a:p>
            <a:pPr marL="228600" lvl="0" indent="-228600" algn="l" rtl="0">
              <a:lnSpc>
                <a:spcPct val="90000"/>
              </a:lnSpc>
              <a:spcBef>
                <a:spcPts val="1000"/>
              </a:spcBef>
              <a:spcAft>
                <a:spcPts val="0"/>
              </a:spcAft>
              <a:buClr>
                <a:schemeClr val="dk1"/>
              </a:buClr>
              <a:buSzPct val="100000"/>
              <a:buChar char="•"/>
            </a:pPr>
            <a:r>
              <a:rPr lang="en-IN"/>
              <a:t>If either copy of key is compromised, an intermediate can decrypt and read messages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 name="AutoShape 2" descr="26 Basic Uses of Message Authentication Code (MAC)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26 Basic Uses of Message Authentication Code (MAC)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26 Basic Uses of Message Authentication Code (MAC) | Download Scientific  Diagram"/>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031" name="Picture 7"/>
          <p:cNvPicPr>
            <a:picLocks noChangeAspect="1" noChangeArrowheads="1"/>
          </p:cNvPicPr>
          <p:nvPr/>
        </p:nvPicPr>
        <p:blipFill>
          <a:blip r:embed="rId2"/>
          <a:srcRect/>
          <a:stretch>
            <a:fillRect/>
          </a:stretch>
        </p:blipFill>
        <p:spPr bwMode="auto">
          <a:xfrm>
            <a:off x="1066800" y="685800"/>
            <a:ext cx="10515600" cy="5638799"/>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73"/>
          <p:cNvSpPr txBox="1">
            <a:spLocks noGrp="1"/>
          </p:cNvSpPr>
          <p:nvPr>
            <p:ph type="title" idx="4294967295"/>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Digital Signatures</a:t>
            </a:r>
            <a:endParaRPr/>
          </a:p>
        </p:txBody>
      </p:sp>
      <p:sp>
        <p:nvSpPr>
          <p:cNvPr id="480" name="Google Shape;480;p73"/>
          <p:cNvSpPr txBox="1">
            <a:spLocks noGrp="1"/>
          </p:cNvSpPr>
          <p:nvPr>
            <p:ph type="body" idx="4294967295"/>
          </p:nvPr>
        </p:nvSpPr>
        <p:spPr>
          <a:xfrm>
            <a:off x="838200" y="1825625"/>
            <a:ext cx="105156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Font typeface="Nunito"/>
              <a:buChar char="●"/>
            </a:pPr>
            <a:r>
              <a:rPr lang="en-IN" sz="1800">
                <a:highlight>
                  <a:srgbClr val="FFFFFF"/>
                </a:highlight>
                <a:latin typeface="Nunito"/>
                <a:ea typeface="Nunito"/>
                <a:cs typeface="Nunito"/>
                <a:sym typeface="Nunito"/>
              </a:rPr>
              <a:t>Digital signatures are the public-key primitives of message authentication. In the physical world, it is common to use handwritten signatures on handwritten or typed messages. They are used to bind signatory to the message.</a:t>
            </a:r>
            <a:endParaRPr sz="1800">
              <a:highlight>
                <a:srgbClr val="FFFFFF"/>
              </a:highlight>
              <a:latin typeface="Nunito"/>
              <a:ea typeface="Nunito"/>
              <a:cs typeface="Nunito"/>
              <a:sym typeface="Nunito"/>
            </a:endParaRPr>
          </a:p>
          <a:p>
            <a:pPr marL="457200" lvl="0" indent="-342900" algn="just" rtl="0">
              <a:lnSpc>
                <a:spcPct val="100000"/>
              </a:lnSpc>
              <a:spcBef>
                <a:spcPts val="0"/>
              </a:spcBef>
              <a:spcAft>
                <a:spcPts val="0"/>
              </a:spcAft>
              <a:buSzPts val="1800"/>
              <a:buFont typeface="Nunito"/>
              <a:buChar char="●"/>
            </a:pPr>
            <a:r>
              <a:rPr lang="en-IN" sz="1800">
                <a:latin typeface="Nunito"/>
                <a:ea typeface="Nunito"/>
                <a:cs typeface="Nunito"/>
                <a:sym typeface="Nunito"/>
              </a:rPr>
              <a:t>Similarly, a digital signature is a technique that binds a person/entity to the digital data. This binding can be independently verified by receiver as well as any third party.</a:t>
            </a:r>
            <a:endParaRPr sz="1800">
              <a:latin typeface="Nunito"/>
              <a:ea typeface="Nunito"/>
              <a:cs typeface="Nunito"/>
              <a:sym typeface="Nunito"/>
            </a:endParaRPr>
          </a:p>
          <a:p>
            <a:pPr marL="457200" lvl="0" indent="-342900" algn="just" rtl="0">
              <a:lnSpc>
                <a:spcPct val="100000"/>
              </a:lnSpc>
              <a:spcBef>
                <a:spcPts val="0"/>
              </a:spcBef>
              <a:spcAft>
                <a:spcPts val="0"/>
              </a:spcAft>
              <a:buSzPts val="1800"/>
              <a:buFont typeface="Nunito"/>
              <a:buChar char="●"/>
            </a:pPr>
            <a:r>
              <a:rPr lang="en-IN" sz="1800">
                <a:latin typeface="Nunito"/>
                <a:ea typeface="Nunito"/>
                <a:cs typeface="Nunito"/>
                <a:sym typeface="Nunito"/>
              </a:rPr>
              <a:t>Digital signature is a cryptographic value that is calculated from the data and a secret key known only by the signer.</a:t>
            </a:r>
            <a:endParaRPr sz="1800">
              <a:latin typeface="Nunito"/>
              <a:ea typeface="Nunito"/>
              <a:cs typeface="Nunito"/>
              <a:sym typeface="Nunito"/>
            </a:endParaRPr>
          </a:p>
          <a:p>
            <a:pPr marL="0" lvl="0" indent="0" algn="l" rtl="0">
              <a:lnSpc>
                <a:spcPct val="125000"/>
              </a:lnSpc>
              <a:spcBef>
                <a:spcPts val="1800"/>
              </a:spcBef>
              <a:spcAft>
                <a:spcPts val="0"/>
              </a:spcAft>
              <a:buNone/>
            </a:pPr>
            <a:r>
              <a:rPr lang="en-IN" sz="2150">
                <a:latin typeface="Arial"/>
                <a:ea typeface="Arial"/>
                <a:cs typeface="Arial"/>
                <a:sym typeface="Arial"/>
              </a:rPr>
              <a:t>Model of Digital Signature</a:t>
            </a:r>
            <a:endParaRPr sz="2150">
              <a:latin typeface="Arial"/>
              <a:ea typeface="Arial"/>
              <a:cs typeface="Arial"/>
              <a:sym typeface="Arial"/>
            </a:endParaRPr>
          </a:p>
          <a:p>
            <a:pPr marL="0" lvl="0" indent="0" algn="just" rtl="0">
              <a:lnSpc>
                <a:spcPct val="100000"/>
              </a:lnSpc>
              <a:spcBef>
                <a:spcPts val="600"/>
              </a:spcBef>
              <a:spcAft>
                <a:spcPts val="0"/>
              </a:spcAft>
              <a:buNone/>
            </a:pPr>
            <a:r>
              <a:rPr lang="en-IN" sz="1600">
                <a:latin typeface="Nunito"/>
                <a:ea typeface="Nunito"/>
                <a:cs typeface="Nunito"/>
                <a:sym typeface="Nunito"/>
              </a:rPr>
              <a:t>The digital signature scheme is based on public key cryptography. The model of digital signature scheme is depicted in the following illustration −</a:t>
            </a:r>
            <a:endParaRPr sz="1600">
              <a:latin typeface="Nunito"/>
              <a:ea typeface="Nunito"/>
              <a:cs typeface="Nunito"/>
              <a:sym typeface="Nunito"/>
            </a:endParaRPr>
          </a:p>
          <a:p>
            <a:pPr marL="0" lvl="0" indent="0" algn="l" rtl="0">
              <a:spcBef>
                <a:spcPts val="1000"/>
              </a:spcBef>
              <a:spcAft>
                <a:spcPts val="0"/>
              </a:spcAft>
              <a:buNone/>
            </a:pPr>
            <a:endParaRPr sz="1800">
              <a:highlight>
                <a:srgbClr val="FFFFFF"/>
              </a:highlight>
              <a:latin typeface="Nunito"/>
              <a:ea typeface="Nunito"/>
              <a:cs typeface="Nunito"/>
              <a:sym typeface="Nuni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pic>
        <p:nvPicPr>
          <p:cNvPr id="485" name="Google Shape;485;p74"/>
          <p:cNvPicPr preferRelativeResize="0"/>
          <p:nvPr/>
        </p:nvPicPr>
        <p:blipFill>
          <a:blip r:embed="rId3">
            <a:alphaModFix/>
          </a:blip>
          <a:stretch>
            <a:fillRect/>
          </a:stretch>
        </p:blipFill>
        <p:spPr>
          <a:xfrm>
            <a:off x="435425" y="982450"/>
            <a:ext cx="10926549" cy="45284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75"/>
          <p:cNvSpPr txBox="1"/>
          <p:nvPr/>
        </p:nvSpPr>
        <p:spPr>
          <a:xfrm>
            <a:off x="0" y="0"/>
            <a:ext cx="11960700" cy="6737700"/>
          </a:xfrm>
          <a:prstGeom prst="rect">
            <a:avLst/>
          </a:prstGeom>
          <a:noFill/>
          <a:ln>
            <a:noFill/>
          </a:ln>
        </p:spPr>
        <p:txBody>
          <a:bodyPr spcFirstLastPara="1" wrap="square" lIns="91425" tIns="91425" rIns="91425" bIns="91425" anchor="t" anchorCtr="0">
            <a:spAutoFit/>
          </a:bodyPr>
          <a:lstStyle/>
          <a:p>
            <a:pPr marL="0" lvl="0" indent="0" algn="just" rtl="0">
              <a:lnSpc>
                <a:spcPct val="160000"/>
              </a:lnSpc>
              <a:spcBef>
                <a:spcPts val="600"/>
              </a:spcBef>
              <a:spcAft>
                <a:spcPts val="0"/>
              </a:spcAft>
              <a:buNone/>
            </a:pPr>
            <a:r>
              <a:rPr lang="en-IN" sz="1900">
                <a:solidFill>
                  <a:schemeClr val="dk1"/>
                </a:solidFill>
                <a:latin typeface="Nunito"/>
                <a:ea typeface="Nunito"/>
                <a:cs typeface="Nunito"/>
                <a:sym typeface="Nunito"/>
              </a:rPr>
              <a:t>The following points explain the entire process in detail −</a:t>
            </a:r>
            <a:endParaRPr sz="1900">
              <a:solidFill>
                <a:schemeClr val="dk1"/>
              </a:solidFill>
              <a:latin typeface="Nunito"/>
              <a:ea typeface="Nunito"/>
              <a:cs typeface="Nunito"/>
              <a:sym typeface="Nunito"/>
            </a:endParaRPr>
          </a:p>
          <a:p>
            <a:pPr marL="889000" lvl="0" indent="-349250" algn="l" rtl="0">
              <a:lnSpc>
                <a:spcPct val="150000"/>
              </a:lnSpc>
              <a:spcBef>
                <a:spcPts val="700"/>
              </a:spcBef>
              <a:spcAft>
                <a:spcPts val="0"/>
              </a:spcAft>
              <a:buClr>
                <a:schemeClr val="dk1"/>
              </a:buClr>
              <a:buSzPts val="1900"/>
              <a:buFont typeface="Nunito"/>
              <a:buChar char="●"/>
            </a:pPr>
            <a:r>
              <a:rPr lang="en-IN" sz="1900">
                <a:solidFill>
                  <a:schemeClr val="dk1"/>
                </a:solidFill>
                <a:latin typeface="Nunito"/>
                <a:ea typeface="Nunito"/>
                <a:cs typeface="Nunito"/>
                <a:sym typeface="Nunito"/>
              </a:rPr>
              <a:t>Each person adopting this scheme has a public-private key pair.</a:t>
            </a:r>
            <a:endParaRPr sz="1900">
              <a:solidFill>
                <a:schemeClr val="dk1"/>
              </a:solidFill>
              <a:latin typeface="Nunito"/>
              <a:ea typeface="Nunito"/>
              <a:cs typeface="Nunito"/>
              <a:sym typeface="Nunito"/>
            </a:endParaRPr>
          </a:p>
          <a:p>
            <a:pPr marL="889000" lvl="0" indent="-349250" algn="l" rtl="0">
              <a:lnSpc>
                <a:spcPct val="150000"/>
              </a:lnSpc>
              <a:spcBef>
                <a:spcPts val="0"/>
              </a:spcBef>
              <a:spcAft>
                <a:spcPts val="0"/>
              </a:spcAft>
              <a:buClr>
                <a:schemeClr val="dk1"/>
              </a:buClr>
              <a:buSzPts val="1900"/>
              <a:buFont typeface="Nunito"/>
              <a:buChar char="●"/>
            </a:pPr>
            <a:r>
              <a:rPr lang="en-IN" sz="1900">
                <a:solidFill>
                  <a:schemeClr val="dk1"/>
                </a:solidFill>
                <a:latin typeface="Nunito"/>
                <a:ea typeface="Nunito"/>
                <a:cs typeface="Nunito"/>
                <a:sym typeface="Nunito"/>
              </a:rPr>
              <a:t>Generally, the key pairs used for encryption/decryption and signing/verifying are different. The private key used for signing is referred to as the signature key and the public key as the verification key.</a:t>
            </a:r>
            <a:endParaRPr sz="1900">
              <a:solidFill>
                <a:schemeClr val="dk1"/>
              </a:solidFill>
              <a:latin typeface="Nunito"/>
              <a:ea typeface="Nunito"/>
              <a:cs typeface="Nunito"/>
              <a:sym typeface="Nunito"/>
            </a:endParaRPr>
          </a:p>
          <a:p>
            <a:pPr marL="889000" lvl="0" indent="-349250" algn="l" rtl="0">
              <a:lnSpc>
                <a:spcPct val="150000"/>
              </a:lnSpc>
              <a:spcBef>
                <a:spcPts val="0"/>
              </a:spcBef>
              <a:spcAft>
                <a:spcPts val="0"/>
              </a:spcAft>
              <a:buClr>
                <a:schemeClr val="dk1"/>
              </a:buClr>
              <a:buSzPts val="1900"/>
              <a:buFont typeface="Nunito"/>
              <a:buChar char="●"/>
            </a:pPr>
            <a:r>
              <a:rPr lang="en-IN" sz="1900">
                <a:solidFill>
                  <a:schemeClr val="dk1"/>
                </a:solidFill>
                <a:latin typeface="Nunito"/>
                <a:ea typeface="Nunito"/>
                <a:cs typeface="Nunito"/>
                <a:sym typeface="Nunito"/>
              </a:rPr>
              <a:t>Signer feeds data to the hash function and generates hash of data.</a:t>
            </a:r>
            <a:endParaRPr sz="1900">
              <a:solidFill>
                <a:schemeClr val="dk1"/>
              </a:solidFill>
              <a:latin typeface="Nunito"/>
              <a:ea typeface="Nunito"/>
              <a:cs typeface="Nunito"/>
              <a:sym typeface="Nunito"/>
            </a:endParaRPr>
          </a:p>
          <a:p>
            <a:pPr marL="889000" lvl="0" indent="-349250" algn="l" rtl="0">
              <a:lnSpc>
                <a:spcPct val="150000"/>
              </a:lnSpc>
              <a:spcBef>
                <a:spcPts val="0"/>
              </a:spcBef>
              <a:spcAft>
                <a:spcPts val="0"/>
              </a:spcAft>
              <a:buClr>
                <a:schemeClr val="dk1"/>
              </a:buClr>
              <a:buSzPts val="1900"/>
              <a:buFont typeface="Nunito"/>
              <a:buChar char="●"/>
            </a:pPr>
            <a:r>
              <a:rPr lang="en-IN" sz="1900">
                <a:solidFill>
                  <a:schemeClr val="dk1"/>
                </a:solidFill>
                <a:latin typeface="Nunito"/>
                <a:ea typeface="Nunito"/>
                <a:cs typeface="Nunito"/>
                <a:sym typeface="Nunito"/>
              </a:rPr>
              <a:t>Hash value and signature key are then fed to the signature algorithm which produces the digital signature on given hash. Signature is appended to the data and then both are sent to the verifier.</a:t>
            </a:r>
            <a:endParaRPr sz="1900">
              <a:solidFill>
                <a:schemeClr val="dk1"/>
              </a:solidFill>
              <a:latin typeface="Nunito"/>
              <a:ea typeface="Nunito"/>
              <a:cs typeface="Nunito"/>
              <a:sym typeface="Nunito"/>
            </a:endParaRPr>
          </a:p>
          <a:p>
            <a:pPr marL="889000" lvl="0" indent="-349250" algn="l" rtl="0">
              <a:lnSpc>
                <a:spcPct val="150000"/>
              </a:lnSpc>
              <a:spcBef>
                <a:spcPts val="0"/>
              </a:spcBef>
              <a:spcAft>
                <a:spcPts val="0"/>
              </a:spcAft>
              <a:buClr>
                <a:schemeClr val="dk1"/>
              </a:buClr>
              <a:buSzPts val="1900"/>
              <a:buFont typeface="Nunito"/>
              <a:buChar char="●"/>
            </a:pPr>
            <a:r>
              <a:rPr lang="en-IN" sz="1900">
                <a:solidFill>
                  <a:schemeClr val="dk1"/>
                </a:solidFill>
                <a:latin typeface="Nunito"/>
                <a:ea typeface="Nunito"/>
                <a:cs typeface="Nunito"/>
                <a:sym typeface="Nunito"/>
              </a:rPr>
              <a:t>Verifier feeds the digital signature and the verification key into the verification algorithm. The verification algorithm gives some value as output.</a:t>
            </a:r>
            <a:endParaRPr sz="1900">
              <a:solidFill>
                <a:schemeClr val="dk1"/>
              </a:solidFill>
              <a:latin typeface="Nunito"/>
              <a:ea typeface="Nunito"/>
              <a:cs typeface="Nunito"/>
              <a:sym typeface="Nunito"/>
            </a:endParaRPr>
          </a:p>
          <a:p>
            <a:pPr marL="889000" lvl="0" indent="-349250" algn="l" rtl="0">
              <a:lnSpc>
                <a:spcPct val="150000"/>
              </a:lnSpc>
              <a:spcBef>
                <a:spcPts val="0"/>
              </a:spcBef>
              <a:spcAft>
                <a:spcPts val="0"/>
              </a:spcAft>
              <a:buClr>
                <a:schemeClr val="dk1"/>
              </a:buClr>
              <a:buSzPts val="1900"/>
              <a:buFont typeface="Nunito"/>
              <a:buChar char="●"/>
            </a:pPr>
            <a:r>
              <a:rPr lang="en-IN" sz="1900">
                <a:solidFill>
                  <a:schemeClr val="dk1"/>
                </a:solidFill>
                <a:latin typeface="Nunito"/>
                <a:ea typeface="Nunito"/>
                <a:cs typeface="Nunito"/>
                <a:sym typeface="Nunito"/>
              </a:rPr>
              <a:t>Verifier also runs same hash function on received data to generate hash value.</a:t>
            </a:r>
            <a:endParaRPr sz="1900">
              <a:solidFill>
                <a:schemeClr val="dk1"/>
              </a:solidFill>
              <a:latin typeface="Nunito"/>
              <a:ea typeface="Nunito"/>
              <a:cs typeface="Nunito"/>
              <a:sym typeface="Nunito"/>
            </a:endParaRPr>
          </a:p>
          <a:p>
            <a:pPr marL="889000" lvl="0" indent="-349250" algn="l" rtl="0">
              <a:lnSpc>
                <a:spcPct val="150000"/>
              </a:lnSpc>
              <a:spcBef>
                <a:spcPts val="0"/>
              </a:spcBef>
              <a:spcAft>
                <a:spcPts val="0"/>
              </a:spcAft>
              <a:buClr>
                <a:schemeClr val="dk1"/>
              </a:buClr>
              <a:buSzPts val="1900"/>
              <a:buFont typeface="Nunito"/>
              <a:buChar char="●"/>
            </a:pPr>
            <a:r>
              <a:rPr lang="en-IN" sz="1900">
                <a:solidFill>
                  <a:schemeClr val="dk1"/>
                </a:solidFill>
                <a:latin typeface="Nunito"/>
                <a:ea typeface="Nunito"/>
                <a:cs typeface="Nunito"/>
                <a:sym typeface="Nunito"/>
              </a:rPr>
              <a:t>For verification, this hash value and output of verification algorithm are compared. Based on the comparison result, verifier decides whether the digital signature is valid.</a:t>
            </a:r>
            <a:endParaRPr sz="1900">
              <a:solidFill>
                <a:schemeClr val="dk1"/>
              </a:solidFill>
              <a:latin typeface="Nunito"/>
              <a:ea typeface="Nunito"/>
              <a:cs typeface="Nunito"/>
              <a:sym typeface="Nunito"/>
            </a:endParaRPr>
          </a:p>
          <a:p>
            <a:pPr marL="889000" lvl="0" indent="-349250" algn="l" rtl="0">
              <a:lnSpc>
                <a:spcPct val="150000"/>
              </a:lnSpc>
              <a:spcBef>
                <a:spcPts val="0"/>
              </a:spcBef>
              <a:spcAft>
                <a:spcPts val="0"/>
              </a:spcAft>
              <a:buClr>
                <a:schemeClr val="dk1"/>
              </a:buClr>
              <a:buSzPts val="1900"/>
              <a:buFont typeface="Nunito"/>
              <a:buChar char="●"/>
            </a:pPr>
            <a:r>
              <a:rPr lang="en-IN" sz="1900">
                <a:solidFill>
                  <a:schemeClr val="dk1"/>
                </a:solidFill>
                <a:latin typeface="Nunito"/>
                <a:ea typeface="Nunito"/>
                <a:cs typeface="Nunito"/>
                <a:sym typeface="Nunito"/>
              </a:rPr>
              <a:t>Since digital signature is created by ‘private’ key of signer and no one else can have this key; the signer cannot repudiate signing the data in future.</a:t>
            </a:r>
            <a:endParaRPr sz="1900">
              <a:solidFill>
                <a:schemeClr val="dk1"/>
              </a:solidFill>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1730375" y="1492250"/>
            <a:ext cx="8732838" cy="3871913"/>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6"/>
          <p:cNvSpPr txBox="1"/>
          <p:nvPr/>
        </p:nvSpPr>
        <p:spPr>
          <a:xfrm>
            <a:off x="0" y="0"/>
            <a:ext cx="11906400" cy="6268500"/>
          </a:xfrm>
          <a:prstGeom prst="rect">
            <a:avLst/>
          </a:prstGeom>
          <a:noFill/>
          <a:ln>
            <a:noFill/>
          </a:ln>
        </p:spPr>
        <p:txBody>
          <a:bodyPr spcFirstLastPara="1" wrap="square" lIns="91425" tIns="91425" rIns="91425" bIns="91425" anchor="t" anchorCtr="0">
            <a:spAutoFit/>
          </a:bodyPr>
          <a:lstStyle/>
          <a:p>
            <a:pPr marL="0" lvl="0" indent="0" algn="l" rtl="0">
              <a:lnSpc>
                <a:spcPct val="125000"/>
              </a:lnSpc>
              <a:spcBef>
                <a:spcPts val="1800"/>
              </a:spcBef>
              <a:spcAft>
                <a:spcPts val="0"/>
              </a:spcAft>
              <a:buNone/>
            </a:pPr>
            <a:r>
              <a:rPr lang="en-IN" sz="2350">
                <a:solidFill>
                  <a:schemeClr val="dk1"/>
                </a:solidFill>
              </a:rPr>
              <a:t>Importance of Digital Signature</a:t>
            </a:r>
            <a:endParaRPr sz="2350">
              <a:solidFill>
                <a:schemeClr val="dk1"/>
              </a:solidFill>
            </a:endParaRPr>
          </a:p>
          <a:p>
            <a:pPr marL="0" lvl="0" indent="0" algn="just" rtl="0">
              <a:lnSpc>
                <a:spcPct val="160000"/>
              </a:lnSpc>
              <a:spcBef>
                <a:spcPts val="600"/>
              </a:spcBef>
              <a:spcAft>
                <a:spcPts val="0"/>
              </a:spcAft>
              <a:buNone/>
            </a:pPr>
            <a:r>
              <a:rPr lang="en-IN" sz="1800">
                <a:solidFill>
                  <a:schemeClr val="dk1"/>
                </a:solidFill>
                <a:latin typeface="Nunito"/>
                <a:ea typeface="Nunito"/>
                <a:cs typeface="Nunito"/>
                <a:sym typeface="Nunito"/>
              </a:rPr>
              <a:t>Out of all cryptographic primitives, the digital signature using public key cryptography is considered as very important and useful tool to achieve information security.</a:t>
            </a:r>
            <a:endParaRPr sz="1800">
              <a:solidFill>
                <a:schemeClr val="dk1"/>
              </a:solidFill>
              <a:latin typeface="Nunito"/>
              <a:ea typeface="Nunito"/>
              <a:cs typeface="Nunito"/>
              <a:sym typeface="Nunito"/>
            </a:endParaRPr>
          </a:p>
          <a:p>
            <a:pPr marL="0" lvl="0" indent="0" algn="just" rtl="0">
              <a:lnSpc>
                <a:spcPct val="160000"/>
              </a:lnSpc>
              <a:spcBef>
                <a:spcPts val="700"/>
              </a:spcBef>
              <a:spcAft>
                <a:spcPts val="0"/>
              </a:spcAft>
              <a:buNone/>
            </a:pPr>
            <a:r>
              <a:rPr lang="en-IN" sz="1800">
                <a:solidFill>
                  <a:schemeClr val="dk1"/>
                </a:solidFill>
                <a:latin typeface="Nunito"/>
                <a:ea typeface="Nunito"/>
                <a:cs typeface="Nunito"/>
                <a:sym typeface="Nunito"/>
              </a:rPr>
              <a:t>Apart from ability to provide non-repudiation of message, the digital signature also provides message authentication and data integrity. Let us briefly see how this is achieved by the digital signature −</a:t>
            </a:r>
            <a:endParaRPr sz="1800">
              <a:solidFill>
                <a:schemeClr val="dk1"/>
              </a:solidFill>
              <a:latin typeface="Nunito"/>
              <a:ea typeface="Nunito"/>
              <a:cs typeface="Nunito"/>
              <a:sym typeface="Nunito"/>
            </a:endParaRPr>
          </a:p>
          <a:p>
            <a:pPr marL="889000" lvl="0" indent="-342900" algn="l" rtl="0">
              <a:lnSpc>
                <a:spcPct val="150000"/>
              </a:lnSpc>
              <a:spcBef>
                <a:spcPts val="700"/>
              </a:spcBef>
              <a:spcAft>
                <a:spcPts val="0"/>
              </a:spcAft>
              <a:buClr>
                <a:schemeClr val="dk1"/>
              </a:buClr>
              <a:buSzPts val="1800"/>
              <a:buFont typeface="Nunito"/>
              <a:buChar char="●"/>
            </a:pPr>
            <a:r>
              <a:rPr lang="en-IN" sz="1800">
                <a:solidFill>
                  <a:schemeClr val="dk1"/>
                </a:solidFill>
                <a:latin typeface="Nunito"/>
                <a:ea typeface="Nunito"/>
                <a:cs typeface="Nunito"/>
                <a:sym typeface="Nunito"/>
              </a:rPr>
              <a:t>Message authentication − When the verifier validates the digital signature using public key of a sender, he is assured that signature has been created only by sender who possess the corresponding secret private key and no one else.</a:t>
            </a:r>
            <a:endParaRPr sz="1800">
              <a:solidFill>
                <a:schemeClr val="dk1"/>
              </a:solidFill>
              <a:latin typeface="Nunito"/>
              <a:ea typeface="Nunito"/>
              <a:cs typeface="Nunito"/>
              <a:sym typeface="Nunito"/>
            </a:endParaRPr>
          </a:p>
          <a:p>
            <a:pPr marL="889000" lvl="0" indent="-342900" algn="l" rtl="0">
              <a:lnSpc>
                <a:spcPct val="150000"/>
              </a:lnSpc>
              <a:spcBef>
                <a:spcPts val="0"/>
              </a:spcBef>
              <a:spcAft>
                <a:spcPts val="0"/>
              </a:spcAft>
              <a:buClr>
                <a:schemeClr val="dk1"/>
              </a:buClr>
              <a:buSzPts val="1800"/>
              <a:buFont typeface="Nunito"/>
              <a:buChar char="●"/>
            </a:pPr>
            <a:r>
              <a:rPr lang="en-IN" sz="1800">
                <a:solidFill>
                  <a:schemeClr val="dk1"/>
                </a:solidFill>
                <a:latin typeface="Nunito"/>
                <a:ea typeface="Nunito"/>
                <a:cs typeface="Nunito"/>
                <a:sym typeface="Nunito"/>
              </a:rPr>
              <a:t>Data Integrity − In case an attacker has access to the data and modifies it, the digital signature verification at receiver end fails. The hash of modified data and the output provided by the verification algorithm will not match. Hence, receiver can safely deny the message assuming that data integrity has been breached.</a:t>
            </a:r>
            <a:endParaRPr sz="1800">
              <a:solidFill>
                <a:schemeClr val="dk1"/>
              </a:solidFill>
              <a:latin typeface="Nunito"/>
              <a:ea typeface="Nunito"/>
              <a:cs typeface="Nunito"/>
              <a:sym typeface="Nunito"/>
            </a:endParaRPr>
          </a:p>
          <a:p>
            <a:pPr marL="889000" lvl="0" indent="-342900" algn="l" rtl="0">
              <a:lnSpc>
                <a:spcPct val="150000"/>
              </a:lnSpc>
              <a:spcBef>
                <a:spcPts val="0"/>
              </a:spcBef>
              <a:spcAft>
                <a:spcPts val="0"/>
              </a:spcAft>
              <a:buClr>
                <a:schemeClr val="dk1"/>
              </a:buClr>
              <a:buSzPts val="1800"/>
              <a:buFont typeface="Nunito"/>
              <a:buChar char="●"/>
            </a:pPr>
            <a:r>
              <a:rPr lang="en-IN" sz="1800">
                <a:solidFill>
                  <a:schemeClr val="dk1"/>
                </a:solidFill>
                <a:latin typeface="Nunito"/>
                <a:ea typeface="Nunito"/>
                <a:cs typeface="Nunito"/>
                <a:sym typeface="Nunito"/>
              </a:rPr>
              <a:t>Non-repudiation − Since it is assumed that only the signer has the knowledge of the signature key, he can only create unique signature on a given data. Thus the receiver can present data and the digital signature to a third party as evidence if any dispute arises in the future.</a:t>
            </a:r>
            <a:endParaRPr sz="1800">
              <a:solidFill>
                <a:schemeClr val="dk1"/>
              </a:solidFill>
              <a:latin typeface="Nunito"/>
              <a:ea typeface="Nunito"/>
              <a:cs typeface="Nunito"/>
              <a:sym typeface="Nuni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7"/>
          <p:cNvSpPr txBox="1">
            <a:spLocks noGrp="1"/>
          </p:cNvSpPr>
          <p:nvPr>
            <p:ph type="title"/>
          </p:nvPr>
        </p:nvSpPr>
        <p:spPr>
          <a:xfrm>
            <a:off x="0" y="0"/>
            <a:ext cx="10515600" cy="898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IN"/>
              <a:t>Applications of Cryptography</a:t>
            </a:r>
            <a:endParaRPr/>
          </a:p>
        </p:txBody>
      </p:sp>
      <p:sp>
        <p:nvSpPr>
          <p:cNvPr id="501" name="Google Shape;501;p77"/>
          <p:cNvSpPr txBox="1">
            <a:spLocks noGrp="1"/>
          </p:cNvSpPr>
          <p:nvPr>
            <p:ph type="body" idx="1"/>
          </p:nvPr>
        </p:nvSpPr>
        <p:spPr>
          <a:xfrm>
            <a:off x="217725" y="898200"/>
            <a:ext cx="11851800" cy="5442600"/>
          </a:xfrm>
          <a:prstGeom prst="rect">
            <a:avLst/>
          </a:prstGeom>
        </p:spPr>
        <p:txBody>
          <a:bodyPr spcFirstLastPara="1" wrap="square" lIns="91425" tIns="45700" rIns="91425" bIns="45700" anchor="t" anchorCtr="0">
            <a:noAutofit/>
          </a:bodyPr>
          <a:lstStyle/>
          <a:p>
            <a:pPr marL="457200" marR="25400" lvl="0" indent="-317500" algn="just" rtl="0">
              <a:lnSpc>
                <a:spcPct val="160000"/>
              </a:lnSpc>
              <a:spcBef>
                <a:spcPts val="200"/>
              </a:spcBef>
              <a:spcAft>
                <a:spcPts val="0"/>
              </a:spcAft>
              <a:buSzPts val="1400"/>
              <a:buChar char="•"/>
            </a:pPr>
            <a:r>
              <a:rPr lang="en-IN" sz="1400">
                <a:latin typeface="Nunito"/>
                <a:ea typeface="Nunito"/>
                <a:cs typeface="Nunito"/>
                <a:sym typeface="Nunito"/>
              </a:rPr>
              <a:t>There are various applications of cryptography which are as follows −</a:t>
            </a:r>
            <a:endParaRPr sz="1400">
              <a:latin typeface="Nunito"/>
              <a:ea typeface="Nunito"/>
              <a:cs typeface="Nunito"/>
              <a:sym typeface="Nunito"/>
            </a:endParaRPr>
          </a:p>
          <a:p>
            <a:pPr marL="457200" marR="25400" lvl="0" indent="-317500" algn="just" rtl="0">
              <a:lnSpc>
                <a:spcPct val="160000"/>
              </a:lnSpc>
              <a:spcBef>
                <a:spcPts val="0"/>
              </a:spcBef>
              <a:spcAft>
                <a:spcPts val="0"/>
              </a:spcAft>
              <a:buSzPts val="1400"/>
              <a:buChar char="•"/>
            </a:pPr>
            <a:r>
              <a:rPr lang="en-IN" sz="1400" b="1">
                <a:latin typeface="Nunito"/>
                <a:ea typeface="Nunito"/>
                <a:cs typeface="Nunito"/>
                <a:sym typeface="Nunito"/>
              </a:rPr>
              <a:t>Secrecy in Transmission</a:t>
            </a:r>
            <a:r>
              <a:rPr lang="en-IN" sz="1400">
                <a:latin typeface="Nunito"/>
                <a:ea typeface="Nunito"/>
                <a:cs typeface="Nunito"/>
                <a:sym typeface="Nunito"/>
              </a:rPr>
              <a:t> − Some existing secrecy systems for transmission access a private key system for converting transmitted data because it is the quickest approach that functions with rational guarantee and low overhead.</a:t>
            </a:r>
            <a:endParaRPr sz="1400">
              <a:latin typeface="Nunito"/>
              <a:ea typeface="Nunito"/>
              <a:cs typeface="Nunito"/>
              <a:sym typeface="Nunito"/>
            </a:endParaRPr>
          </a:p>
          <a:p>
            <a:pPr marL="914400" marR="25400" lvl="1" indent="-317500" algn="just" rtl="0">
              <a:lnSpc>
                <a:spcPct val="160000"/>
              </a:lnSpc>
              <a:spcBef>
                <a:spcPts val="0"/>
              </a:spcBef>
              <a:spcAft>
                <a:spcPts val="0"/>
              </a:spcAft>
              <a:buSzPts val="1400"/>
              <a:buChar char="•"/>
            </a:pPr>
            <a:r>
              <a:rPr lang="en-IN" sz="1400">
                <a:latin typeface="Nunito"/>
                <a:ea typeface="Nunito"/>
                <a:cs typeface="Nunito"/>
                <a:sym typeface="Nunito"/>
              </a:rPr>
              <a:t>If the multiple conversing parties is minute, key distribution is implemented periodically with a courier service and key preservation based on physical security of the keys over the method of use and destruction after new keys are disseminated.</a:t>
            </a:r>
            <a:endParaRPr sz="1400">
              <a:latin typeface="Nunito"/>
              <a:ea typeface="Nunito"/>
              <a:cs typeface="Nunito"/>
              <a:sym typeface="Nunito"/>
            </a:endParaRPr>
          </a:p>
          <a:p>
            <a:pPr marL="457200" marR="25400" lvl="0" indent="-317500" algn="just" rtl="0">
              <a:lnSpc>
                <a:spcPct val="160000"/>
              </a:lnSpc>
              <a:spcBef>
                <a:spcPts val="0"/>
              </a:spcBef>
              <a:spcAft>
                <a:spcPts val="0"/>
              </a:spcAft>
              <a:buSzPts val="1400"/>
              <a:buChar char="•"/>
            </a:pPr>
            <a:r>
              <a:rPr lang="en-IN" sz="1400" b="1">
                <a:latin typeface="Nunito"/>
                <a:ea typeface="Nunito"/>
                <a:cs typeface="Nunito"/>
                <a:sym typeface="Nunito"/>
              </a:rPr>
              <a:t>Secrecy in Storage</a:t>
            </a:r>
            <a:r>
              <a:rPr lang="en-IN" sz="1400">
                <a:latin typeface="Nunito"/>
                <a:ea typeface="Nunito"/>
                <a:cs typeface="Nunito"/>
                <a:sym typeface="Nunito"/>
              </a:rPr>
              <a:t> − Secrecy in storage is frequently preserved by a one-key system where the user provide the key to the computer at the commencement of a session, and the system creates concern of encryption and decryption during the phase of normal use.</a:t>
            </a:r>
            <a:endParaRPr sz="1400">
              <a:latin typeface="Nunito"/>
              <a:ea typeface="Nunito"/>
              <a:cs typeface="Nunito"/>
              <a:sym typeface="Nunito"/>
            </a:endParaRPr>
          </a:p>
          <a:p>
            <a:pPr marL="457200" marR="25400" lvl="0" indent="-317500" algn="just" rtl="0">
              <a:lnSpc>
                <a:spcPct val="160000"/>
              </a:lnSpc>
              <a:spcBef>
                <a:spcPts val="0"/>
              </a:spcBef>
              <a:spcAft>
                <a:spcPts val="0"/>
              </a:spcAft>
              <a:buSzPts val="1400"/>
              <a:buChar char="•"/>
            </a:pPr>
            <a:r>
              <a:rPr lang="en-IN" sz="1400" b="1">
                <a:latin typeface="Nunito"/>
                <a:ea typeface="Nunito"/>
                <a:cs typeface="Nunito"/>
                <a:sym typeface="Nunito"/>
              </a:rPr>
              <a:t>Integrity in Transmission</a:t>
            </a:r>
            <a:r>
              <a:rPr lang="en-IN" sz="1400">
                <a:latin typeface="Nunito"/>
                <a:ea typeface="Nunito"/>
                <a:cs typeface="Nunito"/>
                <a:sym typeface="Nunito"/>
              </a:rPr>
              <a:t> − Some users of communication systems are not as much worried concerning secrecy as about integrity. In a computer funds transfer, the sum sent from one account to another is usually public knowledge.</a:t>
            </a:r>
            <a:endParaRPr sz="1400">
              <a:latin typeface="Nunito"/>
              <a:ea typeface="Nunito"/>
              <a:cs typeface="Nunito"/>
              <a:sym typeface="Nunito"/>
            </a:endParaRPr>
          </a:p>
          <a:p>
            <a:pPr marL="914400" marR="25400" lvl="1" indent="-317500" algn="just" rtl="0">
              <a:lnSpc>
                <a:spcPct val="160000"/>
              </a:lnSpc>
              <a:spcBef>
                <a:spcPts val="0"/>
              </a:spcBef>
              <a:spcAft>
                <a:spcPts val="0"/>
              </a:spcAft>
              <a:buSzPts val="1400"/>
              <a:buChar char="•"/>
            </a:pPr>
            <a:r>
              <a:rPr lang="en-IN" sz="1400">
                <a:latin typeface="Nunito"/>
                <a:ea typeface="Nunito"/>
                <a:cs typeface="Nunito"/>
                <a:sym typeface="Nunito"/>
              </a:rPr>
              <a:t>If an operating tapper can bring in a false transfer, funds can be shared illegally. An inaccuracy in an individual bit can cause millions of dollars to be wrongly credited or debited. Cryptographic methods are generally used to provide that intentional or accidental modification of transmitted data does not cause flawed actions to appear.</a:t>
            </a:r>
            <a:endParaRPr sz="1400">
              <a:latin typeface="Nunito"/>
              <a:ea typeface="Nunito"/>
              <a:cs typeface="Nunito"/>
              <a:sym typeface="Nunito"/>
            </a:endParaRPr>
          </a:p>
          <a:p>
            <a:pPr marL="457200" marR="25400" lvl="0" indent="-317500" algn="just" rtl="0">
              <a:lnSpc>
                <a:spcPct val="160000"/>
              </a:lnSpc>
              <a:spcBef>
                <a:spcPts val="0"/>
              </a:spcBef>
              <a:spcAft>
                <a:spcPts val="0"/>
              </a:spcAft>
              <a:buSzPts val="1400"/>
              <a:buChar char="•"/>
            </a:pPr>
            <a:r>
              <a:rPr lang="en-IN" sz="1400" b="1">
                <a:latin typeface="Nunito"/>
                <a:ea typeface="Nunito"/>
                <a:cs typeface="Nunito"/>
                <a:sym typeface="Nunito"/>
              </a:rPr>
              <a:t>Integrity in Storage </a:t>
            </a:r>
            <a:r>
              <a:rPr lang="en-IN" sz="1400">
                <a:latin typeface="Nunito"/>
                <a:ea typeface="Nunito"/>
                <a:cs typeface="Nunito"/>
                <a:sym typeface="Nunito"/>
              </a:rPr>
              <a:t>− The central meaning of assuring integrity of accumulated data has previously been access control. Access control contains systems of locks and keys, guards, and other approaches of a physical or logical feature.</a:t>
            </a:r>
            <a:endParaRPr sz="1400">
              <a:latin typeface="Nunito"/>
              <a:ea typeface="Nunito"/>
              <a:cs typeface="Nunito"/>
              <a:sym typeface="Nunito"/>
            </a:endParaRPr>
          </a:p>
          <a:p>
            <a:pPr marL="914400" marR="25400" lvl="1" indent="-317500" algn="just" rtl="0">
              <a:lnSpc>
                <a:spcPct val="160000"/>
              </a:lnSpc>
              <a:spcBef>
                <a:spcPts val="0"/>
              </a:spcBef>
              <a:spcAft>
                <a:spcPts val="0"/>
              </a:spcAft>
              <a:buSzPts val="1400"/>
              <a:buChar char="•"/>
            </a:pPr>
            <a:r>
              <a:rPr lang="en-IN" sz="1400">
                <a:latin typeface="Nunito"/>
                <a:ea typeface="Nunito"/>
                <a:cs typeface="Nunito"/>
                <a:sym typeface="Nunito"/>
              </a:rPr>
              <a:t>The recent advent of computer viruses has altered this to an important degree, and the use of cryptographic checksums for assuring the integrity of stored data is becoming broad.</a:t>
            </a:r>
            <a:endParaRPr sz="1400">
              <a:latin typeface="Nunito"/>
              <a:ea typeface="Nunito"/>
              <a:cs typeface="Nunito"/>
              <a:sym typeface="Nunito"/>
            </a:endParaRPr>
          </a:p>
          <a:p>
            <a:pPr marL="0" lvl="0" indent="0" algn="l" rtl="0">
              <a:spcBef>
                <a:spcPts val="1000"/>
              </a:spcBef>
              <a:spcAft>
                <a:spcPts val="0"/>
              </a:spcAft>
              <a:buNone/>
            </a:pPr>
            <a:endParaRPr sz="1400">
              <a:highlight>
                <a:srgbClr val="FFFFFF"/>
              </a:highlight>
              <a:latin typeface="Roboto"/>
              <a:ea typeface="Roboto"/>
              <a:cs typeface="Roboto"/>
              <a:sym typeface="Roboto"/>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8"/>
          <p:cNvSpPr txBox="1">
            <a:spLocks noGrp="1"/>
          </p:cNvSpPr>
          <p:nvPr>
            <p:ph type="body" idx="1"/>
          </p:nvPr>
        </p:nvSpPr>
        <p:spPr>
          <a:xfrm>
            <a:off x="715750" y="628200"/>
            <a:ext cx="10515600" cy="4351200"/>
          </a:xfrm>
          <a:prstGeom prst="rect">
            <a:avLst/>
          </a:prstGeom>
        </p:spPr>
        <p:txBody>
          <a:bodyPr spcFirstLastPara="1" wrap="square" lIns="91425" tIns="45700" rIns="91425" bIns="45700" anchor="t" anchorCtr="0">
            <a:noAutofit/>
          </a:bodyPr>
          <a:lstStyle/>
          <a:p>
            <a:pPr marL="457200" marR="25400" lvl="0" indent="-336550" algn="just" rtl="0">
              <a:lnSpc>
                <a:spcPct val="160000"/>
              </a:lnSpc>
              <a:spcBef>
                <a:spcPts val="200"/>
              </a:spcBef>
              <a:spcAft>
                <a:spcPts val="0"/>
              </a:spcAft>
              <a:buSzPts val="1700"/>
              <a:buChar char="•"/>
            </a:pPr>
            <a:r>
              <a:rPr lang="en-IN" sz="1700" b="1">
                <a:latin typeface="Nunito"/>
                <a:ea typeface="Nunito"/>
                <a:cs typeface="Nunito"/>
                <a:sym typeface="Nunito"/>
              </a:rPr>
              <a:t>Authentication of Identity</a:t>
            </a:r>
            <a:r>
              <a:rPr lang="en-IN" sz="1700">
                <a:latin typeface="Nunito"/>
                <a:ea typeface="Nunito"/>
                <a:cs typeface="Nunito"/>
                <a:sym typeface="Nunito"/>
              </a:rPr>
              <a:t> − Authenticating the identity of individuals or systems to each other has been a difficulty for a very long time. Simple passwords have been used to test identity. More compound protocols such as sequence of keywords exchanged between sets of parties are generally display in the movies or on television.</a:t>
            </a:r>
            <a:endParaRPr sz="1700">
              <a:latin typeface="Nunito"/>
              <a:ea typeface="Nunito"/>
              <a:cs typeface="Nunito"/>
              <a:sym typeface="Nunito"/>
            </a:endParaRPr>
          </a:p>
          <a:p>
            <a:pPr marL="457200" marR="25400" lvl="0" indent="-336550" algn="just" rtl="0">
              <a:lnSpc>
                <a:spcPct val="160000"/>
              </a:lnSpc>
              <a:spcBef>
                <a:spcPts val="0"/>
              </a:spcBef>
              <a:spcAft>
                <a:spcPts val="0"/>
              </a:spcAft>
              <a:buSzPts val="1700"/>
              <a:buChar char="•"/>
            </a:pPr>
            <a:r>
              <a:rPr lang="en-IN" sz="1700" b="1">
                <a:latin typeface="Nunito"/>
                <a:ea typeface="Nunito"/>
                <a:cs typeface="Nunito"/>
                <a:sym typeface="Nunito"/>
              </a:rPr>
              <a:t>Credentialing Systems</a:t>
            </a:r>
            <a:r>
              <a:rPr lang="en-IN" sz="1700">
                <a:latin typeface="Nunito"/>
                <a:ea typeface="Nunito"/>
                <a:cs typeface="Nunito"/>
                <a:sym typeface="Nunito"/>
              </a:rPr>
              <a:t> − A credential is generally a file that introduces one party to another by referencing a usually known trusted party. When credit is used for, references are usually requested. The credit of the references is determined and they are contacted to discover out the tested of the applicant. Credit cards are generally used to credential an individual to achieve more credit cards.</a:t>
            </a:r>
            <a:endParaRPr sz="1700">
              <a:latin typeface="Nunito"/>
              <a:ea typeface="Nunito"/>
              <a:cs typeface="Nunito"/>
              <a:sym typeface="Nunito"/>
            </a:endParaRPr>
          </a:p>
          <a:p>
            <a:pPr marL="457200" marR="25400" lvl="0" indent="-336550" algn="just" rtl="0">
              <a:lnSpc>
                <a:spcPct val="160000"/>
              </a:lnSpc>
              <a:spcBef>
                <a:spcPts val="0"/>
              </a:spcBef>
              <a:spcAft>
                <a:spcPts val="0"/>
              </a:spcAft>
              <a:buSzPts val="1700"/>
              <a:buChar char="•"/>
            </a:pPr>
            <a:r>
              <a:rPr lang="en-IN" sz="1700" b="1">
                <a:latin typeface="Nunito"/>
                <a:ea typeface="Nunito"/>
                <a:cs typeface="Nunito"/>
                <a:sym typeface="Nunito"/>
              </a:rPr>
              <a:t>Electronic Signatures</a:t>
            </a:r>
            <a:r>
              <a:rPr lang="en-IN" sz="1700">
                <a:latin typeface="Nunito"/>
                <a:ea typeface="Nunito"/>
                <a:cs typeface="Nunito"/>
                <a:sym typeface="Nunito"/>
              </a:rPr>
              <a:t> − Electronic signatures are a means of monetary a lawfully binding transaction among two or more parties. It can be as functional as a physical signature, electronic signatures should be at least as hard to fake at least as simple to use, and accepted in a court of law as binding upon some parties to the operation.</a:t>
            </a:r>
            <a:endParaRPr sz="1700">
              <a:latin typeface="Nunito"/>
              <a:ea typeface="Nunito"/>
              <a:cs typeface="Nunito"/>
              <a:sym typeface="Nunito"/>
            </a:endParaRPr>
          </a:p>
          <a:p>
            <a:pPr marL="0" lvl="0" indent="0" algn="l" rtl="0">
              <a:spcBef>
                <a:spcPts val="1000"/>
              </a:spcBef>
              <a:spcAft>
                <a:spcPts val="0"/>
              </a:spcAft>
              <a:buClr>
                <a:schemeClr val="dk1"/>
              </a:buClr>
              <a:buSzPts val="1100"/>
              <a:buFont typeface="Arial"/>
              <a:buNone/>
            </a:pPr>
            <a:endParaRPr sz="1700">
              <a:highlight>
                <a:srgbClr val="FFFFFF"/>
              </a:highlight>
              <a:latin typeface="Roboto"/>
              <a:ea typeface="Roboto"/>
              <a:cs typeface="Roboto"/>
              <a:sym typeface="Roboto"/>
            </a:endParaRPr>
          </a:p>
          <a:p>
            <a:pPr marL="0" lvl="0" indent="0" algn="l" rtl="0">
              <a:spcBef>
                <a:spcPts val="1000"/>
              </a:spcBef>
              <a:spcAft>
                <a:spcPts val="0"/>
              </a:spcAft>
              <a:buNone/>
            </a:pPr>
            <a:endParaRPr sz="31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Firewalls</a:t>
            </a:r>
            <a:endParaRPr lang="en-US" dirty="0"/>
          </a:p>
        </p:txBody>
      </p:sp>
      <p:sp>
        <p:nvSpPr>
          <p:cNvPr id="3" name="Text Placeholder 2"/>
          <p:cNvSpPr>
            <a:spLocks noGrp="1"/>
          </p:cNvSpPr>
          <p:nvPr>
            <p:ph type="body" idx="1"/>
          </p:nvPr>
        </p:nvSpPr>
        <p:spPr/>
        <p:txBody>
          <a:bodyPr/>
          <a:lstStyle/>
          <a:p>
            <a:r>
              <a:rPr lang="en-US" dirty="0" smtClean="0"/>
              <a:t>A firewall is a network security device, either hardware or software-based, which monitors all incoming and outgoing traffic and based on a defined set of security rules it accepts, rejects or drops that specific traffic</a:t>
            </a:r>
            <a:r>
              <a:rPr lang="en-US" dirty="0" smtClean="0"/>
              <a:t>.</a:t>
            </a:r>
          </a:p>
          <a:p>
            <a:r>
              <a:rPr lang="en-US" b="1" dirty="0" smtClean="0"/>
              <a:t>Accept :</a:t>
            </a:r>
            <a:r>
              <a:rPr lang="en-US" dirty="0" smtClean="0"/>
              <a:t> allow the traffic</a:t>
            </a:r>
            <a:br>
              <a:rPr lang="en-US" dirty="0" smtClean="0"/>
            </a:br>
            <a:r>
              <a:rPr lang="en-US" b="1" dirty="0" smtClean="0"/>
              <a:t>Reject :</a:t>
            </a:r>
            <a:r>
              <a:rPr lang="en-US" dirty="0" smtClean="0"/>
              <a:t> block the traffic but reply with an “unreachable error”</a:t>
            </a:r>
            <a:br>
              <a:rPr lang="en-US" dirty="0" smtClean="0"/>
            </a:br>
            <a:r>
              <a:rPr lang="en-US" b="1" dirty="0" smtClean="0"/>
              <a:t>Drop : </a:t>
            </a:r>
            <a:r>
              <a:rPr lang="en-US" dirty="0" smtClean="0"/>
              <a:t>block the traffic with no </a:t>
            </a:r>
            <a:r>
              <a:rPr lang="en-US" dirty="0" smtClean="0"/>
              <a:t>reply</a:t>
            </a:r>
          </a:p>
          <a:p>
            <a:r>
              <a:rPr lang="en-US" dirty="0" smtClean="0"/>
              <a:t>A firewall establishes a barrier between secured internal networks and outside </a:t>
            </a:r>
            <a:r>
              <a:rPr lang="en-US" dirty="0" err="1" smtClean="0"/>
              <a:t>untrusted</a:t>
            </a:r>
            <a:r>
              <a:rPr lang="en-US" dirty="0" smtClean="0"/>
              <a:t> network, such as the Internet.</a:t>
            </a:r>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981200" y="1371600"/>
            <a:ext cx="7572375" cy="3819417"/>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Symmetric Key Cryptography</a:t>
            </a:r>
            <a:endParaRPr/>
          </a:p>
        </p:txBody>
      </p:sp>
      <p:sp>
        <p:nvSpPr>
          <p:cNvPr id="124" name="Google Shape;124;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800"/>
              <a:buChar char="•"/>
            </a:pPr>
            <a:r>
              <a:rPr lang="en-IN"/>
              <a:t>DES: Data Encryption Standards</a:t>
            </a:r>
            <a:endParaRPr/>
          </a:p>
          <a:p>
            <a:pPr marL="228600" lvl="0" indent="-228600" algn="l" rtl="0">
              <a:lnSpc>
                <a:spcPct val="90000"/>
              </a:lnSpc>
              <a:spcBef>
                <a:spcPts val="1000"/>
              </a:spcBef>
              <a:spcAft>
                <a:spcPts val="0"/>
              </a:spcAft>
              <a:buClr>
                <a:schemeClr val="dk1"/>
              </a:buClr>
              <a:buSzPts val="2800"/>
              <a:buChar char="•"/>
            </a:pPr>
            <a:r>
              <a:rPr lang="en-IN"/>
              <a:t>The Data Encryption Standard(DES) is a symmetric-key block cipher published by the National Institute of Standards and Technology(NIST).</a:t>
            </a:r>
            <a:endParaRPr/>
          </a:p>
          <a:p>
            <a:pPr marL="228600" lvl="0" indent="-228600" algn="l" rtl="0">
              <a:lnSpc>
                <a:spcPct val="90000"/>
              </a:lnSpc>
              <a:spcBef>
                <a:spcPts val="1000"/>
              </a:spcBef>
              <a:spcAft>
                <a:spcPts val="0"/>
              </a:spcAft>
              <a:buClr>
                <a:schemeClr val="dk1"/>
              </a:buClr>
              <a:buSzPts val="2800"/>
              <a:buChar char="•"/>
            </a:pPr>
            <a:r>
              <a:rPr lang="en-IN"/>
              <a:t>History</a:t>
            </a:r>
            <a:endParaRPr/>
          </a:p>
          <a:p>
            <a:pPr marL="0" lvl="0" indent="0" algn="l" rtl="0">
              <a:lnSpc>
                <a:spcPct val="90000"/>
              </a:lnSpc>
              <a:spcBef>
                <a:spcPts val="1000"/>
              </a:spcBef>
              <a:spcAft>
                <a:spcPts val="0"/>
              </a:spcAft>
              <a:buClr>
                <a:schemeClr val="dk1"/>
              </a:buClr>
              <a:buSzPts val="2800"/>
              <a:buNone/>
            </a:pPr>
            <a:r>
              <a:rPr lang="en-IN"/>
              <a:t>In1973, NIST published a request for proposals for a national symmetric-key cryptosystem. A proposal from IBM, a modification of a project called Lucifer, was accepted as DES. DES was published in the Federal Register in March 1975 as a draft of the Federal Information Processing Standard(FIPS).</a:t>
            </a:r>
            <a:endParaRPr/>
          </a:p>
          <a:p>
            <a:pPr marL="228600" lvl="0" indent="-50800" algn="l" rtl="0">
              <a:lnSpc>
                <a:spcPct val="90000"/>
              </a:lnSpc>
              <a:spcBef>
                <a:spcPts val="1000"/>
              </a:spcBef>
              <a:spcAft>
                <a:spcPts val="0"/>
              </a:spcAft>
              <a:buClr>
                <a:schemeClr val="dk1"/>
              </a:buClr>
              <a:buSzPts val="2800"/>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457200"/>
            <a:ext cx="11201400" cy="3754874"/>
          </a:xfrm>
          <a:prstGeom prst="rect">
            <a:avLst/>
          </a:prstGeom>
        </p:spPr>
        <p:txBody>
          <a:bodyPr wrap="square">
            <a:spAutoFit/>
          </a:bodyPr>
          <a:lstStyle/>
          <a:p>
            <a:r>
              <a:rPr lang="en-US" b="1" dirty="0" smtClean="0"/>
              <a:t>Firewall History</a:t>
            </a:r>
          </a:p>
          <a:p>
            <a:r>
              <a:rPr lang="en-US" dirty="0" smtClean="0"/>
              <a:t>Firewalls have existed since the late 1980’s and started out as packet filters, which were networks set up to examine packets, or bytes, transferred between computers. Though packet filtering firewalls are still in use today, firewalls have come a long way as technology has developed throughout the decades.</a:t>
            </a:r>
          </a:p>
          <a:p>
            <a:r>
              <a:rPr lang="en-US" b="1" dirty="0" smtClean="0"/>
              <a:t>Gen 1 Virus</a:t>
            </a:r>
            <a:endParaRPr lang="en-US" dirty="0" smtClean="0"/>
          </a:p>
          <a:p>
            <a:pPr lvl="1"/>
            <a:r>
              <a:rPr lang="en-US" dirty="0" smtClean="0"/>
              <a:t>Generation 1, Late 1980’s, virus attacks on stand-alone PC’s affected all businesses and drove anti-virus products.</a:t>
            </a:r>
          </a:p>
          <a:p>
            <a:r>
              <a:rPr lang="en-US" b="1" dirty="0" smtClean="0"/>
              <a:t>Gen 2 Networks</a:t>
            </a:r>
            <a:endParaRPr lang="en-US" dirty="0" smtClean="0"/>
          </a:p>
          <a:p>
            <a:pPr lvl="1"/>
            <a:r>
              <a:rPr lang="en-US" dirty="0" smtClean="0"/>
              <a:t>Generation 2, Mid 1990’s, attacks from the internet affected all business and drove creation of the firewall.</a:t>
            </a:r>
          </a:p>
          <a:p>
            <a:r>
              <a:rPr lang="en-US" b="1" dirty="0" smtClean="0"/>
              <a:t>Gen 3 Applications</a:t>
            </a:r>
            <a:endParaRPr lang="en-US" dirty="0" smtClean="0"/>
          </a:p>
          <a:p>
            <a:pPr lvl="1"/>
            <a:r>
              <a:rPr lang="en-US" dirty="0" smtClean="0"/>
              <a:t>Generation 3, Early 2000’s, exploiting vulnerabilities in applications which affected most businesses and drove Intrusion Prevention Systems Products (IPS).</a:t>
            </a:r>
          </a:p>
          <a:p>
            <a:r>
              <a:rPr lang="en-US" b="1" dirty="0" smtClean="0"/>
              <a:t>Gen 4 Payload</a:t>
            </a:r>
            <a:endParaRPr lang="en-US" dirty="0" smtClean="0"/>
          </a:p>
          <a:p>
            <a:pPr lvl="1"/>
            <a:r>
              <a:rPr lang="en-US" dirty="0" smtClean="0"/>
              <a:t>Generation 4, Approx. 2010, rise of targeted, unknown, evasive, polymorphic attacks which affected most businesses and drove anti-</a:t>
            </a:r>
            <a:r>
              <a:rPr lang="en-US" dirty="0" err="1" smtClean="0"/>
              <a:t>bot</a:t>
            </a:r>
            <a:r>
              <a:rPr lang="en-US" dirty="0" smtClean="0"/>
              <a:t> and sandboxing products.</a:t>
            </a:r>
          </a:p>
          <a:p>
            <a:r>
              <a:rPr lang="en-US" b="1" dirty="0" smtClean="0"/>
              <a:t>Gen 5 Mega</a:t>
            </a:r>
            <a:endParaRPr lang="en-US" dirty="0" smtClean="0"/>
          </a:p>
          <a:p>
            <a:pPr lvl="1"/>
            <a:r>
              <a:rPr lang="en-US" dirty="0" smtClean="0"/>
              <a:t>Generation 5, Approx. 2017, large scale, multi-vector, mega attacks using advance attack tools and is driving advance threat prevention solutions.</a:t>
            </a:r>
            <a:endParaRPr lang="en-US" dirty="0"/>
          </a:p>
        </p:txBody>
      </p:sp>
      <p:sp>
        <p:nvSpPr>
          <p:cNvPr id="3" name="Rectangle 2"/>
          <p:cNvSpPr/>
          <p:nvPr/>
        </p:nvSpPr>
        <p:spPr>
          <a:xfrm>
            <a:off x="457201" y="4191000"/>
            <a:ext cx="11125200" cy="1077218"/>
          </a:xfrm>
          <a:prstGeom prst="rect">
            <a:avLst/>
          </a:prstGeom>
        </p:spPr>
        <p:txBody>
          <a:bodyPr wrap="square">
            <a:spAutoFit/>
          </a:bodyPr>
          <a:lstStyle/>
          <a:p>
            <a:r>
              <a:rPr lang="en-US" sz="1600" b="1" dirty="0" smtClean="0"/>
              <a:t>What Firewalls Do</a:t>
            </a:r>
            <a:r>
              <a:rPr lang="en-US" sz="1600" b="1" dirty="0" smtClean="0"/>
              <a:t>?</a:t>
            </a:r>
          </a:p>
          <a:p>
            <a:r>
              <a:rPr lang="en-US" sz="1600" dirty="0" smtClean="0"/>
              <a:t>Firewalls, and especially Next Generation Firewalls, focus on blocking malware and application-layer attacks, along with an integrated intrusion prevention system (IPS), these Next Generation Firewalls can react quickly and seamlessly to detect and react to outside attacks across the whole network</a:t>
            </a:r>
            <a:r>
              <a:rPr lang="en-US" dirty="0" smtClean="0"/>
              <a:t>.</a:t>
            </a:r>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a:t>
            </a:r>
            <a:r>
              <a:rPr lang="en-US" dirty="0" smtClean="0"/>
              <a:t>Firewall</a:t>
            </a:r>
            <a:endParaRPr lang="en-US" dirty="0"/>
          </a:p>
        </p:txBody>
      </p:sp>
      <p:sp>
        <p:nvSpPr>
          <p:cNvPr id="3" name="Text Placeholder 2"/>
          <p:cNvSpPr>
            <a:spLocks noGrp="1"/>
          </p:cNvSpPr>
          <p:nvPr>
            <p:ph type="body" idx="1"/>
          </p:nvPr>
        </p:nvSpPr>
        <p:spPr>
          <a:xfrm>
            <a:off x="914400" y="1524000"/>
            <a:ext cx="10515600" cy="4351338"/>
          </a:xfrm>
        </p:spPr>
        <p:txBody>
          <a:bodyPr>
            <a:normAutofit fontScale="92500" lnSpcReduction="20000"/>
          </a:bodyPr>
          <a:lstStyle/>
          <a:p>
            <a:r>
              <a:rPr lang="en-US" dirty="0" smtClean="0"/>
              <a:t>There are mainly three types of firewalls, such as </a:t>
            </a:r>
            <a:r>
              <a:rPr lang="en-US" b="1" dirty="0" smtClean="0"/>
              <a:t>software firewalls, hardware firewalls, or both</a:t>
            </a:r>
            <a:r>
              <a:rPr lang="en-US" dirty="0" smtClean="0"/>
              <a:t>, depending on their structure</a:t>
            </a:r>
            <a:r>
              <a:rPr lang="en-US" dirty="0" smtClean="0"/>
              <a:t>.</a:t>
            </a:r>
          </a:p>
          <a:p>
            <a:r>
              <a:rPr lang="en-US" dirty="0" smtClean="0"/>
              <a:t> </a:t>
            </a:r>
            <a:r>
              <a:rPr lang="en-US" dirty="0" smtClean="0"/>
              <a:t>Each type of firewall has different functionality but the same purpose. However, it is best practice to have both to achieve maximum possible protection</a:t>
            </a:r>
            <a:r>
              <a:rPr lang="en-US" dirty="0" smtClean="0"/>
              <a:t>.</a:t>
            </a:r>
          </a:p>
          <a:p>
            <a:r>
              <a:rPr lang="en-US" dirty="0" smtClean="0"/>
              <a:t>A hardware firewall is a physical device that attaches between a computer network and a gateway. </a:t>
            </a:r>
            <a:endParaRPr lang="en-US" dirty="0" smtClean="0"/>
          </a:p>
          <a:p>
            <a:r>
              <a:rPr lang="en-US" dirty="0" smtClean="0"/>
              <a:t>For </a:t>
            </a:r>
            <a:r>
              <a:rPr lang="en-US" dirty="0" smtClean="0"/>
              <a:t>example- a broadband router. </a:t>
            </a:r>
            <a:endParaRPr lang="en-US" dirty="0" smtClean="0"/>
          </a:p>
          <a:p>
            <a:r>
              <a:rPr lang="en-US" dirty="0" smtClean="0"/>
              <a:t>A </a:t>
            </a:r>
            <a:r>
              <a:rPr lang="en-US" dirty="0" smtClean="0"/>
              <a:t>hardware firewall is sometimes referred to as an </a:t>
            </a:r>
            <a:r>
              <a:rPr lang="en-US" b="1" dirty="0" smtClean="0"/>
              <a:t>Appliance Firewall</a:t>
            </a:r>
            <a:r>
              <a:rPr lang="en-US" dirty="0" smtClean="0"/>
              <a:t>.</a:t>
            </a:r>
          </a:p>
          <a:p>
            <a:r>
              <a:rPr lang="en-US" dirty="0" smtClean="0"/>
              <a:t>On </a:t>
            </a:r>
            <a:r>
              <a:rPr lang="en-US" dirty="0" smtClean="0"/>
              <a:t>the other hand, a software firewall is a simple program installed on a computer that works through port numbers and other installed software. This type of firewall is also called a </a:t>
            </a:r>
            <a:r>
              <a:rPr lang="en-US" b="1" dirty="0" smtClean="0"/>
              <a:t>Host Firewall</a:t>
            </a:r>
            <a:r>
              <a:rPr lang="en-US" dirty="0" smtClean="0"/>
              <a:t>.</a:t>
            </a:r>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990600"/>
            <a:ext cx="11506200" cy="3970318"/>
          </a:xfrm>
          <a:prstGeom prst="rect">
            <a:avLst/>
          </a:prstGeom>
        </p:spPr>
        <p:txBody>
          <a:bodyPr wrap="square">
            <a:spAutoFit/>
          </a:bodyPr>
          <a:lstStyle/>
          <a:p>
            <a:r>
              <a:rPr lang="en-US" sz="1800" b="1" dirty="0" smtClean="0"/>
              <a:t>1. Packet Filtering Firewalls</a:t>
            </a:r>
          </a:p>
          <a:p>
            <a:pPr>
              <a:buFont typeface="Arial" pitchFamily="34" charset="0"/>
              <a:buChar char="•"/>
            </a:pPr>
            <a:r>
              <a:rPr lang="en-US" sz="1800" dirty="0" smtClean="0"/>
              <a:t> Packet </a:t>
            </a:r>
            <a:r>
              <a:rPr lang="en-US" sz="1800" dirty="0" smtClean="0"/>
              <a:t>filtering firewalls are the oldest, most basic type of firewalls. </a:t>
            </a:r>
            <a:endParaRPr lang="en-US" sz="1800" dirty="0" smtClean="0"/>
          </a:p>
          <a:p>
            <a:pPr>
              <a:buFont typeface="Arial" pitchFamily="34" charset="0"/>
              <a:buChar char="•"/>
            </a:pPr>
            <a:r>
              <a:rPr lang="en-US" sz="1800" dirty="0" smtClean="0"/>
              <a:t> </a:t>
            </a:r>
            <a:r>
              <a:rPr lang="en-US" sz="1800" dirty="0" smtClean="0"/>
              <a:t>Operating </a:t>
            </a:r>
            <a:r>
              <a:rPr lang="en-US" sz="1800" dirty="0" smtClean="0"/>
              <a:t>at the network layer, they check a data packet for its source IP and destination IP, the protocol, source port, and destination port against predefined rules to determine whether to pass or discard the packet. </a:t>
            </a:r>
            <a:endParaRPr lang="en-US" sz="1800" dirty="0" smtClean="0"/>
          </a:p>
          <a:p>
            <a:pPr>
              <a:buFont typeface="Arial" pitchFamily="34" charset="0"/>
              <a:buChar char="•"/>
            </a:pPr>
            <a:r>
              <a:rPr lang="en-US" sz="1800" dirty="0" smtClean="0"/>
              <a:t> </a:t>
            </a:r>
            <a:r>
              <a:rPr lang="en-US" sz="1800" dirty="0" smtClean="0"/>
              <a:t>Packet </a:t>
            </a:r>
            <a:r>
              <a:rPr lang="en-US" sz="1800" dirty="0" smtClean="0"/>
              <a:t>filtering firewalls are essentially stateless, monitoring each packet independently without any track of the established connection or the packets that have passed through that connection previously. </a:t>
            </a:r>
            <a:endParaRPr lang="en-US" sz="1800" dirty="0" smtClean="0"/>
          </a:p>
          <a:p>
            <a:pPr>
              <a:buFont typeface="Arial" pitchFamily="34" charset="0"/>
              <a:buChar char="•"/>
            </a:pPr>
            <a:r>
              <a:rPr lang="en-US" sz="1800" dirty="0" smtClean="0"/>
              <a:t>This </a:t>
            </a:r>
            <a:r>
              <a:rPr lang="en-US" sz="1800" dirty="0" smtClean="0"/>
              <a:t>makes these firewalls very limited in their capacity to protect against advanced threats and </a:t>
            </a:r>
            <a:r>
              <a:rPr lang="en-US" sz="1800" dirty="0" smtClean="0"/>
              <a:t>attacks.</a:t>
            </a:r>
          </a:p>
          <a:p>
            <a:pPr>
              <a:buFont typeface="Arial" pitchFamily="34" charset="0"/>
              <a:buChar char="•"/>
            </a:pPr>
            <a:r>
              <a:rPr lang="en-US" sz="1800" dirty="0" smtClean="0"/>
              <a:t>Packet </a:t>
            </a:r>
            <a:r>
              <a:rPr lang="en-US" sz="1800" dirty="0" smtClean="0"/>
              <a:t>filtering firewalls are fast, cheap, and effective. </a:t>
            </a:r>
            <a:endParaRPr lang="en-US" sz="1800" dirty="0" smtClean="0"/>
          </a:p>
          <a:p>
            <a:pPr>
              <a:buFont typeface="Arial" pitchFamily="34" charset="0"/>
              <a:buChar char="•"/>
            </a:pPr>
            <a:r>
              <a:rPr lang="en-US" sz="1800" dirty="0" smtClean="0"/>
              <a:t>But </a:t>
            </a:r>
            <a:r>
              <a:rPr lang="en-US" sz="1800" dirty="0" smtClean="0"/>
              <a:t>the security they provide is very basic. </a:t>
            </a:r>
            <a:endParaRPr lang="en-US" sz="1800" dirty="0" smtClean="0"/>
          </a:p>
          <a:p>
            <a:pPr>
              <a:buFont typeface="Arial" pitchFamily="34" charset="0"/>
              <a:buChar char="•"/>
            </a:pPr>
            <a:r>
              <a:rPr lang="en-US" sz="1800" dirty="0" smtClean="0"/>
              <a:t> </a:t>
            </a:r>
            <a:r>
              <a:rPr lang="en-US" sz="1800" dirty="0" smtClean="0"/>
              <a:t>Since </a:t>
            </a:r>
            <a:r>
              <a:rPr lang="en-US" sz="1800" dirty="0" smtClean="0"/>
              <a:t>these firewalls cannot examine the content of the data packets, they are incapable of protecting against malicious data packets coming from trusted source IPs. </a:t>
            </a:r>
            <a:endParaRPr lang="en-US" sz="1800" dirty="0" smtClean="0"/>
          </a:p>
          <a:p>
            <a:pPr>
              <a:buFont typeface="Arial" pitchFamily="34" charset="0"/>
              <a:buChar char="•"/>
            </a:pPr>
            <a:r>
              <a:rPr lang="en-US" sz="1800" dirty="0" smtClean="0"/>
              <a:t>Being </a:t>
            </a:r>
            <a:r>
              <a:rPr lang="en-US" sz="1800" dirty="0" smtClean="0"/>
              <a:t>stateless, they are also vulnerable to source routing attacks and tiny fragment attacks</a:t>
            </a:r>
            <a:r>
              <a:rPr lang="en-US" sz="1800" dirty="0" smtClean="0"/>
              <a:t>.</a:t>
            </a:r>
          </a:p>
          <a:p>
            <a:pPr>
              <a:buFont typeface="Arial" pitchFamily="34" charset="0"/>
              <a:buChar char="•"/>
            </a:pPr>
            <a:r>
              <a:rPr lang="en-US" sz="1800" dirty="0" smtClean="0"/>
              <a:t> </a:t>
            </a:r>
            <a:r>
              <a:rPr lang="en-US" sz="1800" dirty="0" smtClean="0"/>
              <a:t>But despite their minimal functionality, packet filtering firewalls paved the way for modern firewalls that offer stronger and deeper security.</a:t>
            </a:r>
            <a:endParaRPr lang="en-US" sz="18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228600"/>
            <a:ext cx="11277600" cy="5324535"/>
          </a:xfrm>
          <a:prstGeom prst="rect">
            <a:avLst/>
          </a:prstGeom>
        </p:spPr>
        <p:txBody>
          <a:bodyPr wrap="square">
            <a:spAutoFit/>
          </a:bodyPr>
          <a:lstStyle/>
          <a:p>
            <a:r>
              <a:rPr lang="en-US" sz="2000" b="1" dirty="0" smtClean="0"/>
              <a:t>2. Circuit-Level Gateways</a:t>
            </a:r>
          </a:p>
          <a:p>
            <a:pPr>
              <a:buFont typeface="Arial" pitchFamily="34" charset="0"/>
              <a:buChar char="•"/>
            </a:pPr>
            <a:r>
              <a:rPr lang="en-US" sz="2000" dirty="0" smtClean="0"/>
              <a:t> Working </a:t>
            </a:r>
            <a:r>
              <a:rPr lang="en-US" sz="2000" dirty="0" smtClean="0"/>
              <a:t>at the session layer, circuit-level gateways verify established Transmission Control Protocol (TCP) connections and keep track of the active sessions. </a:t>
            </a:r>
            <a:endParaRPr lang="en-US" sz="2000" dirty="0" smtClean="0"/>
          </a:p>
          <a:p>
            <a:pPr>
              <a:buFont typeface="Arial" pitchFamily="34" charset="0"/>
              <a:buChar char="•"/>
            </a:pPr>
            <a:r>
              <a:rPr lang="en-US" sz="2000" dirty="0" smtClean="0"/>
              <a:t> </a:t>
            </a:r>
            <a:r>
              <a:rPr lang="en-US" sz="2000" dirty="0" smtClean="0"/>
              <a:t>They </a:t>
            </a:r>
            <a:r>
              <a:rPr lang="en-US" sz="2000" dirty="0" smtClean="0"/>
              <a:t>are quite similar to packet filtering firewalls in that they perform a single check and utilize minimal resources. </a:t>
            </a:r>
            <a:endParaRPr lang="en-US" sz="2000" dirty="0" smtClean="0"/>
          </a:p>
          <a:p>
            <a:pPr>
              <a:buFont typeface="Arial" pitchFamily="34" charset="0"/>
              <a:buChar char="•"/>
            </a:pPr>
            <a:r>
              <a:rPr lang="en-US" sz="2000" dirty="0" smtClean="0"/>
              <a:t> </a:t>
            </a:r>
            <a:r>
              <a:rPr lang="en-US" sz="2000" dirty="0" smtClean="0"/>
              <a:t>However</a:t>
            </a:r>
            <a:r>
              <a:rPr lang="en-US" sz="2000" dirty="0" smtClean="0"/>
              <a:t>, they function at a higher layer of the Open Systems Interconnection (OSI) model. </a:t>
            </a:r>
            <a:endParaRPr lang="en-US" sz="2000" dirty="0" smtClean="0"/>
          </a:p>
          <a:p>
            <a:pPr>
              <a:buFont typeface="Arial" pitchFamily="34" charset="0"/>
              <a:buChar char="•"/>
            </a:pPr>
            <a:r>
              <a:rPr lang="en-US" sz="2000" dirty="0" smtClean="0"/>
              <a:t> </a:t>
            </a:r>
            <a:r>
              <a:rPr lang="en-US" sz="2000" dirty="0" smtClean="0"/>
              <a:t>Primarily</a:t>
            </a:r>
            <a:r>
              <a:rPr lang="en-US" sz="2000" dirty="0" smtClean="0"/>
              <a:t>, they determine the security of an established connection. </a:t>
            </a:r>
            <a:endParaRPr lang="en-US" sz="2000" dirty="0" smtClean="0"/>
          </a:p>
          <a:p>
            <a:pPr>
              <a:buFont typeface="Arial" pitchFamily="34" charset="0"/>
              <a:buChar char="•"/>
            </a:pPr>
            <a:r>
              <a:rPr lang="en-US" sz="2000" dirty="0" smtClean="0"/>
              <a:t> </a:t>
            </a:r>
            <a:r>
              <a:rPr lang="en-US" sz="2000" dirty="0" smtClean="0"/>
              <a:t>When </a:t>
            </a:r>
            <a:r>
              <a:rPr lang="en-US" sz="2000" dirty="0" smtClean="0"/>
              <a:t>an internal device initiates a connection with a remote host, circuit-level gateways establish a virtual connection on behalf of the internal device to keep the identity and IP address of the internal user </a:t>
            </a:r>
            <a:r>
              <a:rPr lang="en-US" sz="2000" dirty="0" smtClean="0"/>
              <a:t>hidden. </a:t>
            </a:r>
          </a:p>
          <a:p>
            <a:pPr>
              <a:buFont typeface="Arial" pitchFamily="34" charset="0"/>
              <a:buChar char="•"/>
            </a:pPr>
            <a:r>
              <a:rPr lang="en-US" sz="2000" dirty="0" smtClean="0"/>
              <a:t> </a:t>
            </a:r>
            <a:r>
              <a:rPr lang="en-US" sz="2000" dirty="0" smtClean="0"/>
              <a:t>Circuit-level </a:t>
            </a:r>
            <a:r>
              <a:rPr lang="en-US" sz="2000" dirty="0" smtClean="0"/>
              <a:t>gateways are cost-efficient, simplistic, barely impact a network’s performance. </a:t>
            </a:r>
            <a:endParaRPr lang="en-US" sz="2000" dirty="0" smtClean="0"/>
          </a:p>
          <a:p>
            <a:pPr>
              <a:buFont typeface="Arial" pitchFamily="34" charset="0"/>
              <a:buChar char="•"/>
            </a:pPr>
            <a:r>
              <a:rPr lang="en-US" sz="2000" dirty="0" smtClean="0"/>
              <a:t> </a:t>
            </a:r>
            <a:r>
              <a:rPr lang="en-US" sz="2000" dirty="0" smtClean="0"/>
              <a:t>However</a:t>
            </a:r>
            <a:r>
              <a:rPr lang="en-US" sz="2000" dirty="0" smtClean="0"/>
              <a:t>, their inability to inspect the content of data packets makes them an incomplete security solution on their own. </a:t>
            </a:r>
            <a:endParaRPr lang="en-US" sz="2000" dirty="0" smtClean="0"/>
          </a:p>
          <a:p>
            <a:pPr>
              <a:buFont typeface="Arial" pitchFamily="34" charset="0"/>
              <a:buChar char="•"/>
            </a:pPr>
            <a:r>
              <a:rPr lang="en-US" sz="2000" dirty="0" smtClean="0"/>
              <a:t> </a:t>
            </a:r>
            <a:r>
              <a:rPr lang="en-US" sz="2000" dirty="0" smtClean="0"/>
              <a:t>A </a:t>
            </a:r>
            <a:r>
              <a:rPr lang="en-US" sz="2000" dirty="0" smtClean="0"/>
              <a:t>data packet containing malware can bypass a circuit-level gateway easily if it has a legitimate TCP handshake. </a:t>
            </a:r>
            <a:endParaRPr lang="en-US" sz="2000" dirty="0" smtClean="0"/>
          </a:p>
          <a:p>
            <a:pPr>
              <a:buFont typeface="Arial" pitchFamily="34" charset="0"/>
              <a:buChar char="•"/>
            </a:pPr>
            <a:r>
              <a:rPr lang="en-US" sz="2000" dirty="0" smtClean="0"/>
              <a:t> </a:t>
            </a:r>
            <a:r>
              <a:rPr lang="en-US" sz="2000" dirty="0" smtClean="0"/>
              <a:t>That </a:t>
            </a:r>
            <a:r>
              <a:rPr lang="en-US" sz="2000" dirty="0" smtClean="0"/>
              <a:t>is why another type of firewall is often configured on top of circuit-level gateways for added protection.</a:t>
            </a:r>
            <a:endParaRPr lang="en-US" sz="20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381000"/>
            <a:ext cx="11125200" cy="3693319"/>
          </a:xfrm>
          <a:prstGeom prst="rect">
            <a:avLst/>
          </a:prstGeom>
        </p:spPr>
        <p:txBody>
          <a:bodyPr wrap="square">
            <a:spAutoFit/>
          </a:bodyPr>
          <a:lstStyle/>
          <a:p>
            <a:r>
              <a:rPr lang="en-US" sz="1800" b="1" dirty="0" smtClean="0"/>
              <a:t>3. </a:t>
            </a:r>
            <a:r>
              <a:rPr lang="en-US" sz="1800" b="1" dirty="0" err="1" smtClean="0"/>
              <a:t>Stateful</a:t>
            </a:r>
            <a:r>
              <a:rPr lang="en-US" sz="1800" b="1" dirty="0" smtClean="0"/>
              <a:t> Inspection Firewalls</a:t>
            </a:r>
          </a:p>
          <a:p>
            <a:pPr>
              <a:buFont typeface="Arial" pitchFamily="34" charset="0"/>
              <a:buChar char="•"/>
            </a:pPr>
            <a:r>
              <a:rPr lang="en-US" sz="1800" dirty="0" smtClean="0"/>
              <a:t> A </a:t>
            </a:r>
            <a:r>
              <a:rPr lang="en-US" sz="1800" dirty="0" smtClean="0"/>
              <a:t>step ahead of circuit-level gateways, </a:t>
            </a:r>
            <a:r>
              <a:rPr lang="en-US" sz="1800" dirty="0" err="1" smtClean="0"/>
              <a:t>stateful</a:t>
            </a:r>
            <a:r>
              <a:rPr lang="en-US" sz="1800" dirty="0" smtClean="0"/>
              <a:t> inspection firewalls, and verifying and keeping track of established connections also perform packet inspection to provide better, more comprehensive security. </a:t>
            </a:r>
            <a:endParaRPr lang="en-US" sz="1800" dirty="0" smtClean="0"/>
          </a:p>
          <a:p>
            <a:pPr>
              <a:buFont typeface="Arial" pitchFamily="34" charset="0"/>
              <a:buChar char="•"/>
            </a:pPr>
            <a:r>
              <a:rPr lang="en-US" sz="1800" dirty="0" smtClean="0"/>
              <a:t> </a:t>
            </a:r>
            <a:r>
              <a:rPr lang="en-US" sz="1800" dirty="0" smtClean="0"/>
              <a:t>They </a:t>
            </a:r>
            <a:r>
              <a:rPr lang="en-US" sz="1800" dirty="0" smtClean="0"/>
              <a:t>work by creating a state table with source IP, destination IP, source port, and destination port once a connection is established. </a:t>
            </a:r>
            <a:endParaRPr lang="en-US" sz="1800" dirty="0" smtClean="0"/>
          </a:p>
          <a:p>
            <a:pPr>
              <a:buFont typeface="Arial" pitchFamily="34" charset="0"/>
              <a:buChar char="•"/>
            </a:pPr>
            <a:r>
              <a:rPr lang="en-US" sz="1800" dirty="0" smtClean="0"/>
              <a:t> </a:t>
            </a:r>
            <a:r>
              <a:rPr lang="en-US" sz="1800" dirty="0" smtClean="0"/>
              <a:t>They </a:t>
            </a:r>
            <a:r>
              <a:rPr lang="en-US" sz="1800" dirty="0" smtClean="0"/>
              <a:t>create their own rules dynamically to allow expected incoming network traffic instead of relying on a hardcoded set of rules based on this information. </a:t>
            </a:r>
            <a:endParaRPr lang="en-US" sz="1800" dirty="0" smtClean="0"/>
          </a:p>
          <a:p>
            <a:pPr>
              <a:buFont typeface="Arial" pitchFamily="34" charset="0"/>
              <a:buChar char="•"/>
            </a:pPr>
            <a:r>
              <a:rPr lang="en-US" sz="1800" dirty="0" smtClean="0"/>
              <a:t>They </a:t>
            </a:r>
            <a:r>
              <a:rPr lang="en-US" sz="1800" dirty="0" smtClean="0"/>
              <a:t>conveniently drop data packets that do not belong to a verified active connection</a:t>
            </a:r>
            <a:r>
              <a:rPr lang="en-US" sz="1800" dirty="0" smtClean="0"/>
              <a:t>. </a:t>
            </a:r>
          </a:p>
          <a:p>
            <a:pPr>
              <a:buFont typeface="Arial" pitchFamily="34" charset="0"/>
              <a:buChar char="•"/>
            </a:pPr>
            <a:r>
              <a:rPr lang="en-US" sz="1800" dirty="0" smtClean="0"/>
              <a:t> </a:t>
            </a:r>
            <a:r>
              <a:rPr lang="en-US" sz="1800" dirty="0" err="1" smtClean="0"/>
              <a:t>Stateful</a:t>
            </a:r>
            <a:r>
              <a:rPr lang="en-US" sz="1800" dirty="0" smtClean="0"/>
              <a:t> </a:t>
            </a:r>
            <a:r>
              <a:rPr lang="en-US" sz="1800" dirty="0" smtClean="0"/>
              <a:t>inspection firewalls check for legitimate connections and source and destination IPs to determine which data packets can pass through</a:t>
            </a:r>
            <a:r>
              <a:rPr lang="en-US" sz="1800" dirty="0" smtClean="0"/>
              <a:t>.</a:t>
            </a:r>
          </a:p>
          <a:p>
            <a:pPr>
              <a:buFont typeface="Arial" pitchFamily="34" charset="0"/>
              <a:buChar char="•"/>
            </a:pPr>
            <a:r>
              <a:rPr lang="en-US" sz="1800" dirty="0" smtClean="0"/>
              <a:t> </a:t>
            </a:r>
            <a:r>
              <a:rPr lang="en-US" sz="1800" dirty="0" smtClean="0"/>
              <a:t>Although these extra checks provide advanced security, they consume a lot of system resources and can slow down traffic </a:t>
            </a:r>
            <a:r>
              <a:rPr lang="en-US" sz="1800" dirty="0" smtClean="0"/>
              <a:t>considerably.</a:t>
            </a:r>
          </a:p>
          <a:p>
            <a:pPr>
              <a:buFont typeface="Arial" pitchFamily="34" charset="0"/>
              <a:buChar char="•"/>
            </a:pPr>
            <a:r>
              <a:rPr lang="en-US" sz="1800" dirty="0" smtClean="0"/>
              <a:t> </a:t>
            </a:r>
            <a:r>
              <a:rPr lang="en-US" sz="1800" dirty="0" smtClean="0"/>
              <a:t>Hence</a:t>
            </a:r>
            <a:r>
              <a:rPr lang="en-US" sz="1800" dirty="0" smtClean="0"/>
              <a:t>, they are prone to </a:t>
            </a:r>
            <a:r>
              <a:rPr lang="en-US" sz="1800" dirty="0" err="1" smtClean="0"/>
              <a:t>DDoS</a:t>
            </a:r>
            <a:r>
              <a:rPr lang="en-US" sz="1800" dirty="0" smtClean="0"/>
              <a:t> (distributed denial-of-service attacks).</a:t>
            </a:r>
            <a:endParaRPr lang="en-US" sz="1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304800"/>
            <a:ext cx="11125200" cy="5632311"/>
          </a:xfrm>
          <a:prstGeom prst="rect">
            <a:avLst/>
          </a:prstGeom>
        </p:spPr>
        <p:txBody>
          <a:bodyPr wrap="square">
            <a:spAutoFit/>
          </a:bodyPr>
          <a:lstStyle/>
          <a:p>
            <a:r>
              <a:rPr lang="en-US" sz="2000" b="1" dirty="0" smtClean="0"/>
              <a:t>4. Application-Level Gateways (Proxy Firewalls)</a:t>
            </a:r>
          </a:p>
          <a:p>
            <a:pPr>
              <a:buFont typeface="Arial" pitchFamily="34" charset="0"/>
              <a:buChar char="•"/>
            </a:pPr>
            <a:r>
              <a:rPr lang="en-US" sz="2000" dirty="0" smtClean="0"/>
              <a:t> Application-level </a:t>
            </a:r>
            <a:r>
              <a:rPr lang="en-US" sz="2000" dirty="0" smtClean="0"/>
              <a:t>gateways, also known as proxy firewalls, are implemented at the application layer via a proxy device</a:t>
            </a:r>
            <a:r>
              <a:rPr lang="en-US" sz="2000" dirty="0" smtClean="0"/>
              <a:t>.</a:t>
            </a:r>
          </a:p>
          <a:p>
            <a:pPr>
              <a:buFont typeface="Arial" pitchFamily="34" charset="0"/>
              <a:buChar char="•"/>
            </a:pPr>
            <a:r>
              <a:rPr lang="en-US" sz="2000" dirty="0" smtClean="0"/>
              <a:t> </a:t>
            </a:r>
            <a:r>
              <a:rPr lang="en-US" sz="2000" dirty="0" smtClean="0"/>
              <a:t> </a:t>
            </a:r>
            <a:r>
              <a:rPr lang="en-US" sz="2000" dirty="0" smtClean="0"/>
              <a:t>Instead of an outsider accessing your internal network directly, the connection is established through the proxy firewall. </a:t>
            </a:r>
            <a:endParaRPr lang="en-US" sz="2000" dirty="0" smtClean="0"/>
          </a:p>
          <a:p>
            <a:pPr>
              <a:buFont typeface="Arial" pitchFamily="34" charset="0"/>
              <a:buChar char="•"/>
            </a:pPr>
            <a:r>
              <a:rPr lang="en-US" sz="2000" dirty="0" smtClean="0"/>
              <a:t> </a:t>
            </a:r>
            <a:r>
              <a:rPr lang="en-US" sz="2000" dirty="0" smtClean="0"/>
              <a:t>The </a:t>
            </a:r>
            <a:r>
              <a:rPr lang="en-US" sz="2000" dirty="0" smtClean="0"/>
              <a:t>external client sends a request to the proxy firewall. </a:t>
            </a:r>
            <a:endParaRPr lang="en-US" sz="2000" dirty="0" smtClean="0"/>
          </a:p>
          <a:p>
            <a:pPr>
              <a:buFont typeface="Arial" pitchFamily="34" charset="0"/>
              <a:buChar char="•"/>
            </a:pPr>
            <a:r>
              <a:rPr lang="en-US" sz="2000" dirty="0" smtClean="0"/>
              <a:t> </a:t>
            </a:r>
            <a:r>
              <a:rPr lang="en-US" sz="2000" dirty="0" smtClean="0"/>
              <a:t>After </a:t>
            </a:r>
            <a:r>
              <a:rPr lang="en-US" sz="2000" dirty="0" smtClean="0"/>
              <a:t>verifying the authenticity of the request, the proxy firewall forwards it to one of the internal devices or servers on the client’s behalf</a:t>
            </a:r>
            <a:r>
              <a:rPr lang="en-US" sz="2000" dirty="0" smtClean="0"/>
              <a:t>.</a:t>
            </a:r>
          </a:p>
          <a:p>
            <a:pPr>
              <a:buFont typeface="Arial" pitchFamily="34" charset="0"/>
              <a:buChar char="•"/>
            </a:pPr>
            <a:r>
              <a:rPr lang="en-US" sz="2000" dirty="0" smtClean="0"/>
              <a:t> </a:t>
            </a:r>
            <a:r>
              <a:rPr lang="en-US" sz="2000" dirty="0" smtClean="0"/>
              <a:t> </a:t>
            </a:r>
            <a:r>
              <a:rPr lang="en-US" sz="2000" dirty="0" smtClean="0"/>
              <a:t>Alternatively, an internal device may request access to a webpage, and the proxy device will forward the request while hiding the identity and location of the internal devices and </a:t>
            </a:r>
            <a:r>
              <a:rPr lang="en-US" sz="2000" dirty="0" smtClean="0"/>
              <a:t>network.</a:t>
            </a:r>
          </a:p>
          <a:p>
            <a:pPr>
              <a:buFont typeface="Arial" pitchFamily="34" charset="0"/>
              <a:buChar char="•"/>
            </a:pPr>
            <a:r>
              <a:rPr lang="en-US" sz="2000" dirty="0" smtClean="0"/>
              <a:t> </a:t>
            </a:r>
            <a:r>
              <a:rPr lang="en-US" sz="2000" dirty="0" smtClean="0"/>
              <a:t>Unlike </a:t>
            </a:r>
            <a:r>
              <a:rPr lang="en-US" sz="2000" dirty="0" smtClean="0"/>
              <a:t>packet filtering firewalls, proxy firewalls perform </a:t>
            </a:r>
            <a:r>
              <a:rPr lang="en-US" sz="2000" dirty="0" err="1" smtClean="0"/>
              <a:t>stateful</a:t>
            </a:r>
            <a:r>
              <a:rPr lang="en-US" sz="2000" dirty="0" smtClean="0"/>
              <a:t> and deep packet inspection to analyze the context and content of data packets against a set of user-defined rules</a:t>
            </a:r>
            <a:r>
              <a:rPr lang="en-US" sz="2000" dirty="0" smtClean="0"/>
              <a:t>.</a:t>
            </a:r>
          </a:p>
          <a:p>
            <a:pPr>
              <a:buFont typeface="Arial" pitchFamily="34" charset="0"/>
              <a:buChar char="•"/>
            </a:pPr>
            <a:r>
              <a:rPr lang="en-US" sz="2000" dirty="0" smtClean="0"/>
              <a:t> </a:t>
            </a:r>
            <a:r>
              <a:rPr lang="en-US" sz="2000" dirty="0" smtClean="0"/>
              <a:t>Based </a:t>
            </a:r>
            <a:r>
              <a:rPr lang="en-US" sz="2000" dirty="0" smtClean="0"/>
              <a:t>on the outcome, they either permit or discard a packet</a:t>
            </a:r>
            <a:r>
              <a:rPr lang="en-US" sz="2000" dirty="0" smtClean="0"/>
              <a:t>.</a:t>
            </a:r>
          </a:p>
          <a:p>
            <a:pPr>
              <a:buFont typeface="Arial" pitchFamily="34" charset="0"/>
              <a:buChar char="•"/>
            </a:pPr>
            <a:r>
              <a:rPr lang="en-US" sz="2000" dirty="0" smtClean="0"/>
              <a:t> </a:t>
            </a:r>
            <a:r>
              <a:rPr lang="en-US" sz="2000" dirty="0" smtClean="0"/>
              <a:t> </a:t>
            </a:r>
            <a:r>
              <a:rPr lang="en-US" sz="2000" dirty="0" smtClean="0"/>
              <a:t>They protect the identity and location of your sensitive resources by preventing a direct connection between internal systems and external networks. </a:t>
            </a:r>
            <a:endParaRPr lang="en-US" sz="2000" dirty="0" smtClean="0"/>
          </a:p>
          <a:p>
            <a:pPr>
              <a:buFont typeface="Arial" pitchFamily="34" charset="0"/>
              <a:buChar char="•"/>
            </a:pPr>
            <a:r>
              <a:rPr lang="en-US" sz="2000" dirty="0" smtClean="0"/>
              <a:t> </a:t>
            </a:r>
            <a:r>
              <a:rPr lang="en-US" sz="2000" dirty="0" smtClean="0"/>
              <a:t>However</a:t>
            </a:r>
            <a:r>
              <a:rPr lang="en-US" sz="2000" dirty="0" smtClean="0"/>
              <a:t>, configuring them to achieve optimal network protection can be tricky. </a:t>
            </a:r>
            <a:endParaRPr lang="en-US" sz="2000" dirty="0" smtClean="0"/>
          </a:p>
          <a:p>
            <a:pPr>
              <a:buFont typeface="Arial" pitchFamily="34" charset="0"/>
              <a:buChar char="•"/>
            </a:pPr>
            <a:r>
              <a:rPr lang="en-US" sz="2000" dirty="0" smtClean="0"/>
              <a:t>You </a:t>
            </a:r>
            <a:r>
              <a:rPr lang="en-US" sz="2000" dirty="0" smtClean="0"/>
              <a:t>must also keep in mind the tradeoff—a proxy firewall is essentially an extra barrier between the host and the client, causing considerable slowdowns.</a:t>
            </a:r>
            <a:endParaRPr lang="en-US" sz="20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Management</a:t>
            </a:r>
            <a:endParaRPr lang="en-US" dirty="0"/>
          </a:p>
        </p:txBody>
      </p:sp>
      <p:sp>
        <p:nvSpPr>
          <p:cNvPr id="3" name="Text Placeholder 2"/>
          <p:cNvSpPr>
            <a:spLocks noGrp="1"/>
          </p:cNvSpPr>
          <p:nvPr>
            <p:ph type="body" idx="1"/>
          </p:nvPr>
        </p:nvSpPr>
        <p:spPr>
          <a:xfrm>
            <a:off x="838200" y="1524000"/>
            <a:ext cx="10515600" cy="4351338"/>
          </a:xfrm>
        </p:spPr>
        <p:txBody>
          <a:bodyPr>
            <a:noAutofit/>
          </a:bodyPr>
          <a:lstStyle/>
          <a:p>
            <a:r>
              <a:rPr lang="en-US" sz="2400" dirty="0" smtClean="0">
                <a:latin typeface="Times New Roman" pitchFamily="18" charset="0"/>
                <a:cs typeface="Times New Roman" pitchFamily="18" charset="0"/>
              </a:rPr>
              <a:t>User management is an organizational function that enables users to access and control digital assets, such as applications, devices, networks, and cloud services. </a:t>
            </a:r>
            <a:endParaRPr lang="en-US" sz="2400" dirty="0" smtClean="0">
              <a:latin typeface="Times New Roman" pitchFamily="18" charset="0"/>
              <a:cs typeface="Times New Roman" pitchFamily="18" charset="0"/>
            </a:endParaRPr>
          </a:p>
          <a:p>
            <a:r>
              <a:rPr lang="en-US" sz="2400" dirty="0" smtClean="0">
                <a:latin typeface="Times New Roman" pitchFamily="18" charset="0"/>
                <a:cs typeface="Times New Roman" pitchFamily="18" charset="0"/>
              </a:rPr>
              <a:t>Organizations </a:t>
            </a:r>
            <a:r>
              <a:rPr lang="en-US" sz="2400" dirty="0" smtClean="0">
                <a:latin typeface="Times New Roman" pitchFamily="18" charset="0"/>
                <a:cs typeface="Times New Roman" pitchFamily="18" charset="0"/>
              </a:rPr>
              <a:t>are now exploring even more advanced solutions. Modern user management services provide end-to-end management of user accounts, including user registration, login and authentication, single sign-on (SSO), and permissions management</a:t>
            </a:r>
            <a:r>
              <a:rPr lang="en-US" sz="2400" dirty="0" smtClean="0">
                <a:latin typeface="Times New Roman" pitchFamily="18" charset="0"/>
                <a:cs typeface="Times New Roman" pitchFamily="18" charset="0"/>
              </a:rPr>
              <a:t>.</a:t>
            </a:r>
          </a:p>
          <a:p>
            <a:r>
              <a:rPr lang="en-US" sz="2400" dirty="0" smtClean="0"/>
              <a:t>User management functions include:</a:t>
            </a:r>
          </a:p>
          <a:p>
            <a:pPr lvl="1"/>
            <a:r>
              <a:rPr lang="en-US" sz="1800" dirty="0" smtClean="0"/>
              <a:t>Preventing unauthorized access to infrastructure, applications, and data</a:t>
            </a:r>
          </a:p>
          <a:p>
            <a:pPr lvl="1"/>
            <a:r>
              <a:rPr lang="en-US" sz="1800" dirty="0" smtClean="0"/>
              <a:t>Storing user details and credentials</a:t>
            </a:r>
          </a:p>
          <a:p>
            <a:pPr lvl="1"/>
            <a:r>
              <a:rPr lang="en-US" sz="1800" dirty="0" smtClean="0"/>
              <a:t>Providing a convenient login mechanism for end-users</a:t>
            </a:r>
          </a:p>
          <a:p>
            <a:pPr lvl="1"/>
            <a:r>
              <a:rPr lang="en-US" sz="1800" dirty="0" smtClean="0"/>
              <a:t>Allowing users to set and reset passwords</a:t>
            </a:r>
          </a:p>
          <a:p>
            <a:pPr lvl="1"/>
            <a:r>
              <a:rPr lang="en-US" sz="1800" dirty="0" smtClean="0"/>
              <a:t>Enabling multi-factor authentication (MFA)</a:t>
            </a:r>
          </a:p>
          <a:p>
            <a:pPr lvl="1"/>
            <a:r>
              <a:rPr lang="en-US" sz="1800" dirty="0" smtClean="0"/>
              <a:t>Assigning user rights to systems, services, and applications</a:t>
            </a:r>
          </a:p>
          <a:p>
            <a:pPr lvl="1"/>
            <a:r>
              <a:rPr lang="en-US" sz="1800" dirty="0" smtClean="0"/>
              <a:t>Managing user entitlements within services and applications</a:t>
            </a:r>
          </a:p>
          <a:p>
            <a:endParaRPr lang="en-US" sz="2400" dirty="0">
              <a:latin typeface="Times New Roman" pitchFamily="18" charset="0"/>
              <a:cs typeface="Times New Roman" pitchFamily="18" charset="0"/>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381000"/>
            <a:ext cx="11658600" cy="6001643"/>
          </a:xfrm>
          <a:prstGeom prst="rect">
            <a:avLst/>
          </a:prstGeom>
        </p:spPr>
        <p:txBody>
          <a:bodyPr wrap="square">
            <a:spAutoFit/>
          </a:bodyPr>
          <a:lstStyle/>
          <a:p>
            <a:pPr>
              <a:buFont typeface="Arial" pitchFamily="34" charset="0"/>
              <a:buChar char="•"/>
            </a:pPr>
            <a:r>
              <a:rPr lang="en-US" sz="2000" dirty="0" smtClean="0"/>
              <a:t> A </a:t>
            </a:r>
            <a:r>
              <a:rPr lang="en-US" sz="2000" dirty="0" smtClean="0"/>
              <a:t>solution commonly used to implement user management is identity and access management (IAM). </a:t>
            </a:r>
            <a:endParaRPr lang="en-US" sz="2000" dirty="0" smtClean="0"/>
          </a:p>
          <a:p>
            <a:pPr>
              <a:buFont typeface="Arial" pitchFamily="34" charset="0"/>
              <a:buChar char="•"/>
            </a:pPr>
            <a:r>
              <a:rPr lang="en-US" sz="2000" dirty="0" smtClean="0"/>
              <a:t> </a:t>
            </a:r>
            <a:r>
              <a:rPr lang="en-US" sz="2000" dirty="0" smtClean="0"/>
              <a:t>IAM </a:t>
            </a:r>
            <a:r>
              <a:rPr lang="en-US" sz="2000" dirty="0" smtClean="0"/>
              <a:t>enables administrators to define access to IT resources, both for internal and external users. </a:t>
            </a:r>
            <a:endParaRPr lang="en-US" sz="2000" dirty="0" smtClean="0"/>
          </a:p>
          <a:p>
            <a:pPr>
              <a:buFont typeface="Arial" pitchFamily="34" charset="0"/>
              <a:buChar char="•"/>
            </a:pPr>
            <a:r>
              <a:rPr lang="en-US" sz="2000" dirty="0" smtClean="0"/>
              <a:t> </a:t>
            </a:r>
            <a:r>
              <a:rPr lang="en-US" sz="2000" dirty="0" smtClean="0"/>
              <a:t>IAM </a:t>
            </a:r>
            <a:r>
              <a:rPr lang="en-US" sz="2000" dirty="0" smtClean="0"/>
              <a:t>either includes or integrates with a user directory service, which contains credentials and other details of all users. </a:t>
            </a:r>
            <a:endParaRPr lang="en-US" sz="2000" dirty="0" smtClean="0"/>
          </a:p>
          <a:p>
            <a:pPr>
              <a:buFont typeface="Arial" pitchFamily="34" charset="0"/>
              <a:buChar char="•"/>
            </a:pPr>
            <a:r>
              <a:rPr lang="en-US" sz="2000" dirty="0" smtClean="0"/>
              <a:t> </a:t>
            </a:r>
            <a:r>
              <a:rPr lang="en-US" sz="2000" dirty="0" smtClean="0"/>
              <a:t>The </a:t>
            </a:r>
            <a:r>
              <a:rPr lang="en-US" sz="2000" dirty="0" smtClean="0"/>
              <a:t>directory service enforces access controls by authenticating, authorizing, and auditing user access</a:t>
            </a:r>
            <a:r>
              <a:rPr lang="en-US" sz="2000" dirty="0" smtClean="0"/>
              <a:t>. </a:t>
            </a:r>
          </a:p>
          <a:p>
            <a:endParaRPr lang="en-US" sz="3200" b="1" dirty="0" smtClean="0"/>
          </a:p>
          <a:p>
            <a:r>
              <a:rPr lang="en-US" sz="3200" b="1" dirty="0" smtClean="0"/>
              <a:t>The </a:t>
            </a:r>
            <a:r>
              <a:rPr lang="en-US" sz="3200" b="1" dirty="0" smtClean="0"/>
              <a:t>Need for Modern User </a:t>
            </a:r>
            <a:r>
              <a:rPr lang="en-US" sz="3200" b="1" dirty="0" smtClean="0"/>
              <a:t>Management</a:t>
            </a:r>
          </a:p>
          <a:p>
            <a:pPr>
              <a:buFont typeface="Arial" pitchFamily="34" charset="0"/>
              <a:buChar char="•"/>
            </a:pPr>
            <a:r>
              <a:rPr lang="en-US" sz="2000" dirty="0" smtClean="0"/>
              <a:t>User </a:t>
            </a:r>
            <a:r>
              <a:rPr lang="en-US" sz="2000" dirty="0" smtClean="0"/>
              <a:t>management allows administrators to manage resources and organize users according to their needs and roles while maintaining the security of IT systems. </a:t>
            </a:r>
            <a:endParaRPr lang="en-US" sz="2000" dirty="0" smtClean="0"/>
          </a:p>
          <a:p>
            <a:pPr>
              <a:buFont typeface="Arial" pitchFamily="34" charset="0"/>
              <a:buChar char="•"/>
            </a:pPr>
            <a:r>
              <a:rPr lang="en-US" sz="2000" dirty="0" smtClean="0"/>
              <a:t> </a:t>
            </a:r>
            <a:r>
              <a:rPr lang="en-US" sz="2000" dirty="0" smtClean="0"/>
              <a:t>Administrators </a:t>
            </a:r>
            <a:r>
              <a:rPr lang="en-US" sz="2000" dirty="0" smtClean="0"/>
              <a:t>need powerful user management capabilities that can allow them to group users and define flexible access policies</a:t>
            </a:r>
            <a:r>
              <a:rPr lang="en-US" sz="2000" dirty="0" smtClean="0"/>
              <a:t>. </a:t>
            </a:r>
          </a:p>
          <a:p>
            <a:pPr>
              <a:buFont typeface="Arial" pitchFamily="34" charset="0"/>
              <a:buChar char="•"/>
            </a:pPr>
            <a:r>
              <a:rPr lang="en-US" sz="2000" dirty="0" smtClean="0"/>
              <a:t>For end-users, many parts of user management are invisible. </a:t>
            </a:r>
            <a:endParaRPr lang="en-US" sz="2000" dirty="0" smtClean="0"/>
          </a:p>
          <a:p>
            <a:pPr>
              <a:buFont typeface="Arial" pitchFamily="34" charset="0"/>
              <a:buChar char="•"/>
            </a:pPr>
            <a:r>
              <a:rPr lang="en-US" sz="2000" dirty="0" smtClean="0"/>
              <a:t> </a:t>
            </a:r>
            <a:r>
              <a:rPr lang="en-US" sz="2000" dirty="0" smtClean="0"/>
              <a:t>When </a:t>
            </a:r>
            <a:r>
              <a:rPr lang="en-US" sz="2000" dirty="0" smtClean="0"/>
              <a:t>users are exposed to user management—for example, when they use a login box to access an application—they expect the interaction to be simple and seamless. </a:t>
            </a:r>
            <a:endParaRPr lang="en-US" sz="2000" dirty="0" smtClean="0"/>
          </a:p>
          <a:p>
            <a:pPr>
              <a:buFont typeface="Arial" pitchFamily="34" charset="0"/>
              <a:buChar char="•"/>
            </a:pPr>
            <a:r>
              <a:rPr lang="en-US" sz="2000" dirty="0" smtClean="0"/>
              <a:t>Login </a:t>
            </a:r>
            <a:r>
              <a:rPr lang="en-US" sz="2000" dirty="0" smtClean="0"/>
              <a:t>is a frequently-performed, critical operation, meaning that any delay or malfunction annoys users and hurts productivity.</a:t>
            </a:r>
            <a:endParaRPr lang="en-US" sz="20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VPN Security</a:t>
            </a:r>
            <a:endParaRPr lang="en-US" dirty="0"/>
          </a:p>
        </p:txBody>
      </p:sp>
      <p:sp>
        <p:nvSpPr>
          <p:cNvPr id="3" name="Text Placeholder 2"/>
          <p:cNvSpPr>
            <a:spLocks noGrp="1"/>
          </p:cNvSpPr>
          <p:nvPr>
            <p:ph type="body" idx="1"/>
          </p:nvPr>
        </p:nvSpPr>
        <p:spPr/>
        <p:txBody>
          <a:bodyPr>
            <a:normAutofit/>
          </a:bodyPr>
          <a:lstStyle/>
          <a:p>
            <a:pPr algn="just"/>
            <a:r>
              <a:rPr lang="en-US" sz="2000" dirty="0" smtClean="0"/>
              <a:t>VPN stands for </a:t>
            </a:r>
            <a:r>
              <a:rPr lang="en-US" sz="2000" b="1" dirty="0" smtClean="0"/>
              <a:t>"Virtual Private Network"</a:t>
            </a:r>
            <a:r>
              <a:rPr lang="en-US" sz="2000" dirty="0" smtClean="0"/>
              <a:t> and describes the opportunity to establish a protected network connection when using public networks. VPNs encrypt your internet traffic and disguise your online identity. This makes it more difficult for third parties to track your activities online and steal data. The encryption takes place in </a:t>
            </a:r>
            <a:r>
              <a:rPr lang="en-US" sz="2000" b="1" dirty="0" smtClean="0"/>
              <a:t>real time</a:t>
            </a:r>
            <a:r>
              <a:rPr lang="en-US" sz="2000" dirty="0" smtClean="0"/>
              <a:t>.</a:t>
            </a:r>
            <a:endParaRPr lang="en-US" sz="2000" dirty="0"/>
          </a:p>
        </p:txBody>
      </p:sp>
      <p:pic>
        <p:nvPicPr>
          <p:cNvPr id="3074" name="Picture 2"/>
          <p:cNvPicPr>
            <a:picLocks noChangeAspect="1" noChangeArrowheads="1"/>
          </p:cNvPicPr>
          <p:nvPr/>
        </p:nvPicPr>
        <p:blipFill>
          <a:blip r:embed="rId2"/>
          <a:srcRect/>
          <a:stretch>
            <a:fillRect/>
          </a:stretch>
        </p:blipFill>
        <p:spPr bwMode="auto">
          <a:xfrm>
            <a:off x="2209800" y="3276600"/>
            <a:ext cx="7772400" cy="3216275"/>
          </a:xfrm>
          <a:prstGeom prst="rect">
            <a:avLst/>
          </a:prstGeom>
          <a:noFill/>
          <a:ln w="9525">
            <a:noFill/>
            <a:miter lim="800000"/>
            <a:headEnd/>
            <a:tailEnd/>
          </a:ln>
          <a:effectLst/>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685800"/>
            <a:ext cx="11353800" cy="3785652"/>
          </a:xfrm>
          <a:prstGeom prst="rect">
            <a:avLst/>
          </a:prstGeom>
        </p:spPr>
        <p:txBody>
          <a:bodyPr wrap="square">
            <a:spAutoFit/>
          </a:bodyPr>
          <a:lstStyle/>
          <a:p>
            <a:pPr algn="just" fontAlgn="base"/>
            <a:r>
              <a:rPr lang="en-US" sz="2000" b="1" dirty="0" smtClean="0"/>
              <a:t>Why should you use a VPN connection?</a:t>
            </a:r>
          </a:p>
          <a:p>
            <a:pPr algn="just" fontAlgn="base">
              <a:buFont typeface="Arial" pitchFamily="34" charset="0"/>
              <a:buChar char="•"/>
            </a:pPr>
            <a:r>
              <a:rPr lang="en-US" sz="2000" dirty="0" smtClean="0"/>
              <a:t> Your </a:t>
            </a:r>
            <a:r>
              <a:rPr lang="en-US" sz="2000" dirty="0" smtClean="0"/>
              <a:t>ISP usually sets up your connection when you connect to the internet. </a:t>
            </a:r>
            <a:endParaRPr lang="en-US" sz="2000" dirty="0" smtClean="0"/>
          </a:p>
          <a:p>
            <a:pPr algn="just" fontAlgn="base">
              <a:buFont typeface="Arial" pitchFamily="34" charset="0"/>
              <a:buChar char="•"/>
            </a:pPr>
            <a:r>
              <a:rPr lang="en-US" sz="2000" dirty="0" smtClean="0"/>
              <a:t> </a:t>
            </a:r>
            <a:r>
              <a:rPr lang="en-US" sz="2000" dirty="0" smtClean="0"/>
              <a:t>It </a:t>
            </a:r>
            <a:r>
              <a:rPr lang="en-US" sz="2000" dirty="0" smtClean="0"/>
              <a:t>tracks you via an IP address. </a:t>
            </a:r>
            <a:endParaRPr lang="en-US" sz="2000" dirty="0" smtClean="0"/>
          </a:p>
          <a:p>
            <a:pPr algn="just" fontAlgn="base">
              <a:buFont typeface="Arial" pitchFamily="34" charset="0"/>
              <a:buChar char="•"/>
            </a:pPr>
            <a:r>
              <a:rPr lang="en-US" sz="2000" dirty="0" smtClean="0"/>
              <a:t> </a:t>
            </a:r>
            <a:r>
              <a:rPr lang="en-US" sz="2000" dirty="0" smtClean="0"/>
              <a:t>Your </a:t>
            </a:r>
            <a:r>
              <a:rPr lang="en-US" sz="2000" dirty="0" smtClean="0"/>
              <a:t>network traffic is routed through your ISP's servers, which can log and display everything you do </a:t>
            </a:r>
            <a:r>
              <a:rPr lang="en-US" sz="2000" dirty="0" smtClean="0"/>
              <a:t>online. </a:t>
            </a:r>
          </a:p>
          <a:p>
            <a:pPr algn="just" fontAlgn="base">
              <a:buFont typeface="Arial" pitchFamily="34" charset="0"/>
              <a:buChar char="•"/>
            </a:pPr>
            <a:r>
              <a:rPr lang="en-US" sz="2000" dirty="0" smtClean="0"/>
              <a:t> </a:t>
            </a:r>
            <a:r>
              <a:rPr lang="en-US" sz="2000" dirty="0" smtClean="0"/>
              <a:t>Your </a:t>
            </a:r>
            <a:r>
              <a:rPr lang="en-US" sz="2000" dirty="0" smtClean="0"/>
              <a:t>ISP may seem trustworthy, but it may share your browsing history with advertisers, the police or government, and/or other third </a:t>
            </a:r>
            <a:r>
              <a:rPr lang="en-US" sz="2000" dirty="0" smtClean="0"/>
              <a:t>parties. </a:t>
            </a:r>
          </a:p>
          <a:p>
            <a:pPr algn="just" fontAlgn="base">
              <a:buFont typeface="Arial" pitchFamily="34" charset="0"/>
              <a:buChar char="•"/>
            </a:pPr>
            <a:r>
              <a:rPr lang="en-US" sz="2000" dirty="0" smtClean="0"/>
              <a:t> </a:t>
            </a:r>
            <a:r>
              <a:rPr lang="en-US" sz="2000" dirty="0" smtClean="0"/>
              <a:t>ISPs </a:t>
            </a:r>
            <a:r>
              <a:rPr lang="en-US" sz="2000" dirty="0" smtClean="0"/>
              <a:t>can also fall victim to attacks by cyber criminals: If they are hacked, your personal and private data can be </a:t>
            </a:r>
            <a:r>
              <a:rPr lang="en-US" sz="2000" dirty="0" smtClean="0"/>
              <a:t>compromised. </a:t>
            </a:r>
          </a:p>
          <a:p>
            <a:pPr algn="just" fontAlgn="base">
              <a:buFont typeface="Arial" pitchFamily="34" charset="0"/>
              <a:buChar char="•"/>
            </a:pPr>
            <a:r>
              <a:rPr lang="en-US" sz="2000" dirty="0" smtClean="0"/>
              <a:t> </a:t>
            </a:r>
            <a:r>
              <a:rPr lang="en-US" sz="2000" dirty="0" smtClean="0"/>
              <a:t>This </a:t>
            </a:r>
            <a:r>
              <a:rPr lang="en-US" sz="2000" dirty="0" smtClean="0"/>
              <a:t>is especially important if you regularly connect to public Wi-Fi networks. </a:t>
            </a:r>
            <a:endParaRPr lang="en-US" sz="2000" dirty="0" smtClean="0"/>
          </a:p>
          <a:p>
            <a:pPr algn="just" fontAlgn="base">
              <a:buFont typeface="Arial" pitchFamily="34" charset="0"/>
              <a:buChar char="•"/>
            </a:pPr>
            <a:r>
              <a:rPr lang="en-US" sz="2000" dirty="0" smtClean="0"/>
              <a:t> </a:t>
            </a:r>
            <a:r>
              <a:rPr lang="en-US" sz="2000" dirty="0" smtClean="0"/>
              <a:t>You </a:t>
            </a:r>
            <a:r>
              <a:rPr lang="en-US" sz="2000" dirty="0" smtClean="0"/>
              <a:t>never know who might be monitoring your internet traffic and what they might steal from you, including passwords, personal data, payment information, or even your entire identity.</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p21"/>
          <p:cNvPicPr preferRelativeResize="0"/>
          <p:nvPr/>
        </p:nvPicPr>
        <p:blipFill rotWithShape="1">
          <a:blip r:embed="rId3">
            <a:alphaModFix/>
          </a:blip>
          <a:srcRect/>
          <a:stretch/>
        </p:blipFill>
        <p:spPr>
          <a:xfrm>
            <a:off x="1146412" y="1652374"/>
            <a:ext cx="9799092" cy="3724844"/>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57200" y="258902"/>
            <a:ext cx="11353800" cy="5909310"/>
          </a:xfrm>
          <a:prstGeom prst="rect">
            <a:avLst/>
          </a:prstGeom>
        </p:spPr>
        <p:txBody>
          <a:bodyPr wrap="square">
            <a:spAutoFit/>
          </a:bodyPr>
          <a:lstStyle/>
          <a:p>
            <a:pPr fontAlgn="base"/>
            <a:r>
              <a:rPr lang="en-US" sz="1800" b="1" dirty="0" smtClean="0"/>
              <a:t>What are the benefits of a VPN connection?</a:t>
            </a:r>
          </a:p>
          <a:p>
            <a:pPr fontAlgn="base"/>
            <a:r>
              <a:rPr lang="en-US" sz="1800" dirty="0" smtClean="0"/>
              <a:t>A VPN connection disguises your data traffic online and protects it from external access. Unencrypted data can be viewed by anyone who has network access and wants to see it. With a VPN, hackers and cyber criminals can’t decipher this data.</a:t>
            </a:r>
          </a:p>
          <a:p>
            <a:pPr fontAlgn="base">
              <a:buFont typeface="Arial" pitchFamily="34" charset="0"/>
              <a:buChar char="•"/>
            </a:pPr>
            <a:r>
              <a:rPr lang="en-US" sz="1800" b="1" dirty="0" smtClean="0"/>
              <a:t> Secure </a:t>
            </a:r>
            <a:r>
              <a:rPr lang="en-US" sz="1800" b="1" dirty="0" smtClean="0"/>
              <a:t>encryption:</a:t>
            </a:r>
            <a:r>
              <a:rPr lang="en-US" sz="1800" dirty="0" smtClean="0"/>
              <a:t> To read the data, you need an </a:t>
            </a:r>
            <a:r>
              <a:rPr lang="en-US" sz="1800" i="1" dirty="0" smtClean="0"/>
              <a:t>encryption key</a:t>
            </a:r>
            <a:r>
              <a:rPr lang="en-US" sz="1800" dirty="0" smtClean="0"/>
              <a:t> . Without one, it would take millions of years for a computer to decipher the code in the event of a</a:t>
            </a:r>
            <a:r>
              <a:rPr lang="en-US" sz="1800" dirty="0" smtClean="0">
                <a:solidFill>
                  <a:schemeClr val="tx1"/>
                </a:solidFill>
              </a:rPr>
              <a:t> </a:t>
            </a:r>
            <a:r>
              <a:rPr lang="en-US" sz="1800" dirty="0" smtClean="0">
                <a:solidFill>
                  <a:schemeClr val="tx1"/>
                </a:solidFill>
                <a:hlinkClick r:id="rId2"/>
              </a:rPr>
              <a:t>brute force attack</a:t>
            </a:r>
            <a:r>
              <a:rPr lang="en-US" sz="1800" dirty="0" smtClean="0"/>
              <a:t> . With the help of a VPN, your online activities are hidden even on public networks.</a:t>
            </a:r>
          </a:p>
          <a:p>
            <a:pPr fontAlgn="base">
              <a:buFont typeface="Arial" pitchFamily="34" charset="0"/>
              <a:buChar char="•"/>
            </a:pPr>
            <a:r>
              <a:rPr lang="en-US" sz="1800" b="1" dirty="0" smtClean="0"/>
              <a:t> Disguising </a:t>
            </a:r>
            <a:r>
              <a:rPr lang="en-US" sz="1800" b="1" dirty="0" smtClean="0"/>
              <a:t>your whereabouts</a:t>
            </a:r>
            <a:r>
              <a:rPr lang="en-US" sz="1800" dirty="0" smtClean="0"/>
              <a:t> : VPN servers essentially act as your proxies on the internet. Because the demographic location data comes from a server in another country, your actual location cannot be determined. In addition, most VPN services do not store logs of your activities. Some providers, on the other hand, record your behavior, but do not pass this information on to third parties. This means that any potential record of your user behavior remains permanently hidden.</a:t>
            </a:r>
          </a:p>
          <a:p>
            <a:pPr fontAlgn="base">
              <a:buFont typeface="Arial" pitchFamily="34" charset="0"/>
              <a:buChar char="•"/>
            </a:pPr>
            <a:r>
              <a:rPr lang="en-US" sz="1800" b="1" dirty="0" smtClean="0"/>
              <a:t>  Access </a:t>
            </a:r>
            <a:r>
              <a:rPr lang="en-US" sz="1800" b="1" dirty="0" smtClean="0"/>
              <a:t>to regional content:</a:t>
            </a:r>
            <a:r>
              <a:rPr lang="en-US" sz="1800" dirty="0" smtClean="0"/>
              <a:t> Regional web content is not always accessible from everywhere. Services and websites often contain content that can only be accessed from certain parts of the world. Standard connections use local servers in the country to determine your location. This means that you cannot access content at home while traveling, and you cannot access international content from home. With </a:t>
            </a:r>
            <a:r>
              <a:rPr lang="en-US" sz="1800" b="1" dirty="0" smtClean="0"/>
              <a:t>VPN </a:t>
            </a:r>
            <a:r>
              <a:rPr lang="en-US" sz="1800" b="1" dirty="0" smtClean="0"/>
              <a:t>location</a:t>
            </a:r>
          </a:p>
          <a:p>
            <a:pPr fontAlgn="base">
              <a:buFont typeface="Arial" pitchFamily="34" charset="0"/>
              <a:buChar char="•"/>
            </a:pPr>
            <a:r>
              <a:rPr lang="en-US" sz="1800" b="1" dirty="0" smtClean="0"/>
              <a:t> </a:t>
            </a:r>
            <a:r>
              <a:rPr lang="en-US" sz="1800" b="1" dirty="0" smtClean="0"/>
              <a:t>spoofing</a:t>
            </a:r>
            <a:r>
              <a:rPr lang="en-US" sz="1800" dirty="0" smtClean="0"/>
              <a:t> , you can switch to a server to another country and effectively “change” your </a:t>
            </a:r>
            <a:r>
              <a:rPr lang="en-US" sz="1800" dirty="0" smtClean="0"/>
              <a:t>location.</a:t>
            </a:r>
          </a:p>
          <a:p>
            <a:pPr fontAlgn="base">
              <a:buFont typeface="Arial" pitchFamily="34" charset="0"/>
              <a:buChar char="•"/>
            </a:pPr>
            <a:r>
              <a:rPr lang="en-US" sz="1800" b="1" dirty="0" smtClean="0"/>
              <a:t> </a:t>
            </a:r>
            <a:r>
              <a:rPr lang="en-US" sz="1800" b="1" dirty="0" smtClean="0"/>
              <a:t>Secure </a:t>
            </a:r>
            <a:r>
              <a:rPr lang="en-US" sz="1800" b="1" dirty="0" smtClean="0"/>
              <a:t>data transfer:</a:t>
            </a:r>
            <a:r>
              <a:rPr lang="en-US" sz="1800" dirty="0" smtClean="0"/>
              <a:t> If you work remotely, you may need to access important files on your company’s network. For security reasons, this kind of information requires a secure connection. To gain access to the network, a VPN connection is often required. VPN services connect to private servers and use encryption methods to reduce the risk of data leakage.</a:t>
            </a:r>
            <a:endParaRPr lang="en-US" sz="18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Protocols</a:t>
            </a:r>
            <a:endParaRPr lang="en-US" dirty="0"/>
          </a:p>
        </p:txBody>
      </p:sp>
      <p:sp>
        <p:nvSpPr>
          <p:cNvPr id="3" name="Text Placeholder 2"/>
          <p:cNvSpPr>
            <a:spLocks noGrp="1"/>
          </p:cNvSpPr>
          <p:nvPr>
            <p:ph type="body" idx="1"/>
          </p:nvPr>
        </p:nvSpPr>
        <p:spPr/>
        <p:txBody>
          <a:bodyPr>
            <a:normAutofit/>
          </a:bodyPr>
          <a:lstStyle/>
          <a:p>
            <a:r>
              <a:rPr lang="en-US" sz="2000" dirty="0" smtClean="0"/>
              <a:t>A protocol is a series of steps carried out by two or more entities. Ex: HTTP, TCP, </a:t>
            </a:r>
            <a:r>
              <a:rPr lang="en-US" sz="2000" dirty="0" smtClean="0"/>
              <a:t>SMTP</a:t>
            </a:r>
          </a:p>
          <a:p>
            <a:r>
              <a:rPr lang="en-US" sz="2000" dirty="0" smtClean="0"/>
              <a:t>A security protocol is a protocol that runs in an </a:t>
            </a:r>
            <a:r>
              <a:rPr lang="en-US" sz="2000" dirty="0" err="1" smtClean="0"/>
              <a:t>untrusted</a:t>
            </a:r>
            <a:r>
              <a:rPr lang="en-US" sz="2000" dirty="0" smtClean="0"/>
              <a:t> environment and tries to achieve a security goal</a:t>
            </a:r>
            <a:r>
              <a:rPr lang="en-US" sz="2000" dirty="0" smtClean="0"/>
              <a:t>.</a:t>
            </a:r>
          </a:p>
          <a:p>
            <a:r>
              <a:rPr lang="en-US" sz="2000" dirty="0" smtClean="0"/>
              <a:t>Academic </a:t>
            </a:r>
            <a:r>
              <a:rPr lang="en-US" sz="2000" dirty="0" smtClean="0"/>
              <a:t>examples </a:t>
            </a:r>
            <a:r>
              <a:rPr lang="en-US" sz="2000" dirty="0" smtClean="0"/>
              <a:t>			Industrial </a:t>
            </a:r>
            <a:r>
              <a:rPr lang="en-US" sz="2000" dirty="0" smtClean="0"/>
              <a:t>examples </a:t>
            </a:r>
            <a:endParaRPr lang="en-US" sz="2000" dirty="0" smtClean="0"/>
          </a:p>
          <a:p>
            <a:pPr>
              <a:buNone/>
            </a:pPr>
            <a:r>
              <a:rPr lang="en-US" sz="2000" dirty="0" smtClean="0"/>
              <a:t>	</a:t>
            </a:r>
            <a:r>
              <a:rPr lang="en-US" sz="2000" dirty="0" smtClean="0"/>
              <a:t>Needham-Schroeder-Lowe     		 </a:t>
            </a:r>
            <a:r>
              <a:rPr lang="en-US" sz="2000" dirty="0" smtClean="0"/>
              <a:t>Kerberos </a:t>
            </a:r>
            <a:endParaRPr lang="en-US" sz="2000" dirty="0" smtClean="0"/>
          </a:p>
          <a:p>
            <a:pPr>
              <a:buNone/>
            </a:pPr>
            <a:r>
              <a:rPr lang="en-US" sz="2000" dirty="0" smtClean="0"/>
              <a:t> </a:t>
            </a:r>
            <a:r>
              <a:rPr lang="en-US" sz="2000" dirty="0" smtClean="0"/>
              <a:t>    </a:t>
            </a:r>
            <a:r>
              <a:rPr lang="en-US" sz="2000" dirty="0" err="1" smtClean="0"/>
              <a:t>Diffie</a:t>
            </a:r>
            <a:r>
              <a:rPr lang="en-US" sz="2000" dirty="0" smtClean="0"/>
              <a:t> </a:t>
            </a:r>
            <a:r>
              <a:rPr lang="en-US" sz="2000" dirty="0" smtClean="0"/>
              <a:t>Hellman key exchange </a:t>
            </a:r>
            <a:r>
              <a:rPr lang="en-US" sz="2000" dirty="0" smtClean="0"/>
              <a:t>		SSL/TLS </a:t>
            </a:r>
            <a:r>
              <a:rPr lang="en-US" sz="2000" dirty="0" smtClean="0"/>
              <a:t>PAKE </a:t>
            </a:r>
            <a:r>
              <a:rPr lang="en-US" sz="2000" dirty="0" smtClean="0"/>
              <a:t>IPSec</a:t>
            </a:r>
          </a:p>
          <a:p>
            <a:r>
              <a:rPr lang="en-US" sz="2000" dirty="0" smtClean="0"/>
              <a:t>Security protocols usually assume</a:t>
            </a:r>
            <a:r>
              <a:rPr lang="en-US" sz="2000" dirty="0" smtClean="0"/>
              <a:t>:</a:t>
            </a:r>
          </a:p>
          <a:p>
            <a:pPr>
              <a:buNone/>
            </a:pPr>
            <a:r>
              <a:rPr lang="en-US" sz="2000" dirty="0" smtClean="0"/>
              <a:t> </a:t>
            </a:r>
            <a:r>
              <a:rPr lang="en-US" sz="2000" dirty="0" smtClean="0"/>
              <a:t>■ </a:t>
            </a:r>
            <a:r>
              <a:rPr lang="en-US" sz="2000" dirty="0" smtClean="0"/>
              <a:t> </a:t>
            </a:r>
            <a:r>
              <a:rPr lang="en-US" sz="2000" dirty="0" err="1" smtClean="0"/>
              <a:t>Untrusted</a:t>
            </a:r>
            <a:r>
              <a:rPr lang="en-US" sz="2000" dirty="0" smtClean="0"/>
              <a:t> </a:t>
            </a:r>
            <a:r>
              <a:rPr lang="en-US" sz="2000" dirty="0" smtClean="0"/>
              <a:t>channels: Hostile agents that do not participate in the protocol have access to the communication medium. </a:t>
            </a:r>
            <a:endParaRPr lang="en-US" sz="2000" dirty="0" smtClean="0"/>
          </a:p>
          <a:p>
            <a:pPr>
              <a:buNone/>
            </a:pPr>
            <a:r>
              <a:rPr lang="en-US" sz="2000" dirty="0" smtClean="0"/>
              <a:t>■ </a:t>
            </a:r>
            <a:r>
              <a:rPr lang="en-US" sz="2000" dirty="0" smtClean="0"/>
              <a:t>Dishonest participants: Hostile agents that claim to be honest, but try to prevent the security goals from being achieved.</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22"/>
          <p:cNvPicPr preferRelativeResize="0"/>
          <p:nvPr/>
        </p:nvPicPr>
        <p:blipFill>
          <a:blip r:embed="rId3">
            <a:alphaModFix/>
          </a:blip>
          <a:stretch>
            <a:fillRect/>
          </a:stretch>
        </p:blipFill>
        <p:spPr>
          <a:xfrm>
            <a:off x="1135050" y="152400"/>
            <a:ext cx="9423800" cy="649575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TotalTime>
  <Words>4523</Words>
  <Application>Microsoft Office PowerPoint</Application>
  <PresentationFormat>Custom</PresentationFormat>
  <Paragraphs>350</Paragraphs>
  <Slides>81</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Times New Roman</vt:lpstr>
      <vt:lpstr>Nunito</vt:lpstr>
      <vt:lpstr>Roboto</vt:lpstr>
      <vt:lpstr>Office Theme</vt:lpstr>
      <vt:lpstr>Cryptography and Cryptanalysis</vt:lpstr>
      <vt:lpstr>Introduction to Cryptography</vt:lpstr>
      <vt:lpstr>Need of Encryption</vt:lpstr>
      <vt:lpstr>Cipher Methods</vt:lpstr>
      <vt:lpstr>Techniques of Cryptography</vt:lpstr>
      <vt:lpstr>Cryptographic Algorithms</vt:lpstr>
      <vt:lpstr>Symmetric Key Cryptography</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DES ANALYSIS</vt:lpstr>
      <vt:lpstr>Slide 22</vt:lpstr>
      <vt:lpstr>Slide 23</vt:lpstr>
      <vt:lpstr>Slide 24</vt:lpstr>
      <vt:lpstr>Slide 25</vt:lpstr>
      <vt:lpstr>Slide 26</vt:lpstr>
      <vt:lpstr>History.</vt:lpstr>
      <vt:lpstr>Criteria</vt:lpstr>
      <vt:lpstr>Rounds</vt:lpstr>
      <vt:lpstr>Slide 30</vt:lpstr>
      <vt:lpstr>Slide 31</vt:lpstr>
      <vt:lpstr>Slide 32</vt:lpstr>
      <vt:lpstr>Slide 33</vt:lpstr>
      <vt:lpstr>Slide 34</vt:lpstr>
      <vt:lpstr>Slide 35</vt:lpstr>
      <vt:lpstr>Substitution</vt:lpstr>
      <vt:lpstr>Slide 37</vt:lpstr>
      <vt:lpstr>Slide 38</vt:lpstr>
      <vt:lpstr>Slide 39</vt:lpstr>
      <vt:lpstr>Slide 40</vt:lpstr>
      <vt:lpstr>Slide 41</vt:lpstr>
      <vt:lpstr>Slide 42</vt:lpstr>
      <vt:lpstr>Slide 43</vt:lpstr>
      <vt:lpstr>Slide 44</vt:lpstr>
      <vt:lpstr>Permutation</vt:lpstr>
      <vt:lpstr>Mixing</vt:lpstr>
      <vt:lpstr>Slide 47</vt:lpstr>
      <vt:lpstr>Slide 48</vt:lpstr>
      <vt:lpstr>Slide 49</vt:lpstr>
      <vt:lpstr> Key Adding</vt:lpstr>
      <vt:lpstr>Slide 51</vt:lpstr>
      <vt:lpstr>KEY EXPANSION</vt:lpstr>
      <vt:lpstr>Slide 53</vt:lpstr>
      <vt:lpstr>Slide 54</vt:lpstr>
      <vt:lpstr>Slide 55</vt:lpstr>
      <vt:lpstr>Asymmetric Key Encryption</vt:lpstr>
      <vt:lpstr>Message Authentication</vt:lpstr>
      <vt:lpstr>Slide 58</vt:lpstr>
      <vt:lpstr>Slide 59</vt:lpstr>
      <vt:lpstr>Slide 60</vt:lpstr>
      <vt:lpstr>Digital Signatures</vt:lpstr>
      <vt:lpstr>Slide 62</vt:lpstr>
      <vt:lpstr>Slide 63</vt:lpstr>
      <vt:lpstr>Slide 64</vt:lpstr>
      <vt:lpstr>Slide 65</vt:lpstr>
      <vt:lpstr>Applications of Cryptography</vt:lpstr>
      <vt:lpstr>Slide 67</vt:lpstr>
      <vt:lpstr>Overview of Firewalls</vt:lpstr>
      <vt:lpstr>Slide 69</vt:lpstr>
      <vt:lpstr>Slide 70</vt:lpstr>
      <vt:lpstr>Types of Firewall</vt:lpstr>
      <vt:lpstr>Slide 72</vt:lpstr>
      <vt:lpstr>Slide 73</vt:lpstr>
      <vt:lpstr>Slide 74</vt:lpstr>
      <vt:lpstr>Slide 75</vt:lpstr>
      <vt:lpstr>User Management</vt:lpstr>
      <vt:lpstr>Slide 77</vt:lpstr>
      <vt:lpstr>VPN Security</vt:lpstr>
      <vt:lpstr>Slide 79</vt:lpstr>
      <vt:lpstr>Slide 80</vt:lpstr>
      <vt:lpstr>Security Protocols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Cryptography and Cryptanalysis</dc:title>
  <cp:lastModifiedBy>student</cp:lastModifiedBy>
  <cp:revision>17</cp:revision>
  <dcterms:modified xsi:type="dcterms:W3CDTF">2022-09-08T09:06:26Z</dcterms:modified>
</cp:coreProperties>
</file>